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drawings/drawing4.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543" r:id="rId2"/>
    <p:sldId id="258" r:id="rId3"/>
    <p:sldId id="419" r:id="rId4"/>
    <p:sldId id="420" r:id="rId5"/>
    <p:sldId id="414" r:id="rId6"/>
    <p:sldId id="262" r:id="rId7"/>
    <p:sldId id="263" r:id="rId8"/>
    <p:sldId id="443" r:id="rId9"/>
    <p:sldId id="444" r:id="rId10"/>
    <p:sldId id="532" r:id="rId11"/>
    <p:sldId id="304" r:id="rId12"/>
    <p:sldId id="297" r:id="rId13"/>
    <p:sldId id="417" r:id="rId14"/>
    <p:sldId id="301" r:id="rId15"/>
    <p:sldId id="303" r:id="rId16"/>
    <p:sldId id="298" r:id="rId17"/>
    <p:sldId id="266" r:id="rId18"/>
    <p:sldId id="427" r:id="rId19"/>
    <p:sldId id="265" r:id="rId20"/>
    <p:sldId id="267" r:id="rId21"/>
    <p:sldId id="261" r:id="rId22"/>
    <p:sldId id="375" r:id="rId23"/>
    <p:sldId id="376" r:id="rId24"/>
    <p:sldId id="268" r:id="rId25"/>
    <p:sldId id="269" r:id="rId26"/>
    <p:sldId id="270" r:id="rId27"/>
    <p:sldId id="271" r:id="rId28"/>
    <p:sldId id="272" r:id="rId29"/>
    <p:sldId id="273" r:id="rId30"/>
    <p:sldId id="274" r:id="rId31"/>
    <p:sldId id="275" r:id="rId32"/>
    <p:sldId id="276" r:id="rId33"/>
    <p:sldId id="433" r:id="rId34"/>
    <p:sldId id="277" r:id="rId35"/>
    <p:sldId id="434" r:id="rId36"/>
    <p:sldId id="259" r:id="rId37"/>
    <p:sldId id="430" r:id="rId38"/>
    <p:sldId id="408" r:id="rId39"/>
    <p:sldId id="423" r:id="rId40"/>
    <p:sldId id="441" r:id="rId41"/>
    <p:sldId id="310" r:id="rId42"/>
    <p:sldId id="321" r:id="rId43"/>
    <p:sldId id="286" r:id="rId44"/>
    <p:sldId id="288" r:id="rId45"/>
    <p:sldId id="322" r:id="rId46"/>
    <p:sldId id="535" r:id="rId47"/>
    <p:sldId id="534" r:id="rId48"/>
    <p:sldId id="438" r:id="rId49"/>
    <p:sldId id="537" r:id="rId50"/>
    <p:sldId id="533" r:id="rId51"/>
    <p:sldId id="411" r:id="rId52"/>
    <p:sldId id="413" r:id="rId53"/>
    <p:sldId id="432" r:id="rId54"/>
    <p:sldId id="290" r:id="rId5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Stile chiaro 1 - Color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72016"/>
  </p:normalViewPr>
  <p:slideViewPr>
    <p:cSldViewPr snapToGrid="0" snapToObjects="1">
      <p:cViewPr varScale="1">
        <p:scale>
          <a:sx n="82" d="100"/>
          <a:sy n="82" d="100"/>
        </p:scale>
        <p:origin x="1440" y="9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Cartel7"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Cartel2"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Cartel4"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Cartel4"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Users\carlomariateruzzi\Desktop\Indicatori_demografici_2018.xls"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Users\carlomariateruzzi\Documents\FONDOSANiTA'%20\RENDIMENTI%20e%20COSTI%20FONDOSANITA\Rendimenti%20al%202018\Rendimenti%202018%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it-IT">
                <a:solidFill>
                  <a:srgbClr val="0070C0"/>
                </a:solidFill>
              </a:rPr>
              <a:t>PREVISIONE della</a:t>
            </a:r>
            <a:r>
              <a:rPr lang="it-IT" baseline="0">
                <a:solidFill>
                  <a:srgbClr val="0070C0"/>
                </a:solidFill>
              </a:rPr>
              <a:t> </a:t>
            </a:r>
            <a:r>
              <a:rPr lang="it-IT">
                <a:solidFill>
                  <a:srgbClr val="0070C0"/>
                </a:solidFill>
              </a:rPr>
              <a:t>POPOLAZIONE anni 2021 - 2070</a:t>
            </a:r>
          </a:p>
          <a:p>
            <a:pPr>
              <a:defRPr/>
            </a:pPr>
            <a:endParaRPr lang="it-IT"/>
          </a:p>
          <a:p>
            <a:pPr>
              <a:defRPr/>
            </a:pPr>
            <a:r>
              <a:rPr lang="it-IT" sz="1800">
                <a:solidFill>
                  <a:srgbClr val="0070C0"/>
                </a:solidFill>
              </a:rPr>
              <a:t>decremento del 19,44%</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2.518063290869129E-2"/>
          <c:y val="4.8069458631256383E-2"/>
          <c:w val="0.95991421803981836"/>
          <c:h val="0.88381732926897938"/>
        </c:manualLayout>
      </c:layout>
      <c:barChart>
        <c:barDir val="col"/>
        <c:grouping val="clustered"/>
        <c:varyColors val="0"/>
        <c:ser>
          <c:idx val="1"/>
          <c:order val="1"/>
          <c:spPr>
            <a:solidFill>
              <a:schemeClr val="accent2"/>
            </a:solidFill>
            <a:ln>
              <a:solidFill>
                <a:srgbClr val="00B0F0"/>
              </a:solidFill>
            </a:ln>
            <a:effectLst/>
          </c:spPr>
          <c:invertIfNegative val="0"/>
          <c:dLbls>
            <c:dLbl>
              <c:idx val="0"/>
              <c:spPr>
                <a:noFill/>
                <a:ln>
                  <a:noFill/>
                </a:ln>
                <a:effectLst/>
              </c:spPr>
              <c:txPr>
                <a:bodyPr rot="-5400000" spcFirstLastPara="1" vertOverflow="clip" horzOverflow="clip" vert="horz" wrap="square" lIns="38100" tIns="19050" rIns="38100" bIns="19050" anchor="ctr" anchorCtr="1">
                  <a:spAutoFit/>
                </a:bodyPr>
                <a:lstStyle/>
                <a:p>
                  <a:pPr>
                    <a:defRPr sz="1600" b="1" i="0" u="none" strike="noStrike" kern="1200" baseline="0">
                      <a:solidFill>
                        <a:srgbClr val="0070C0"/>
                      </a:solidFill>
                      <a:latin typeface="+mn-lt"/>
                      <a:ea typeface="+mn-ea"/>
                      <a:cs typeface="+mn-cs"/>
                    </a:defRPr>
                  </a:pPr>
                  <a:endParaRPr lang="it-IT"/>
                </a:p>
              </c:txPr>
              <c:dLblPos val="outEnd"/>
              <c:showLegendKey val="0"/>
              <c:showVal val="1"/>
              <c:showCatName val="0"/>
              <c:showSerName val="0"/>
              <c:showPercent val="0"/>
              <c:showBubbleSize val="0"/>
              <c:extLst>
                <c:ext xmlns:c16="http://schemas.microsoft.com/office/drawing/2014/chart" uri="{C3380CC4-5D6E-409C-BE32-E72D297353CC}">
                  <c16:uniqueId val="{00000000-BB4C-4A6C-8017-10F9333FF158}"/>
                </c:ext>
              </c:extLst>
            </c:dLbl>
            <c:dLbl>
              <c:idx val="1"/>
              <c:delete val="1"/>
              <c:extLst>
                <c:ext xmlns:c15="http://schemas.microsoft.com/office/drawing/2012/chart" uri="{CE6537A1-D6FC-4f65-9D91-7224C49458BB}"/>
                <c:ext xmlns:c16="http://schemas.microsoft.com/office/drawing/2014/chart" uri="{C3380CC4-5D6E-409C-BE32-E72D297353CC}">
                  <c16:uniqueId val="{00000003-C268-0448-B6F2-446170174E2A}"/>
                </c:ext>
              </c:extLst>
            </c:dLbl>
            <c:dLbl>
              <c:idx val="2"/>
              <c:delete val="1"/>
              <c:extLst>
                <c:ext xmlns:c15="http://schemas.microsoft.com/office/drawing/2012/chart" uri="{CE6537A1-D6FC-4f65-9D91-7224C49458BB}"/>
                <c:ext xmlns:c16="http://schemas.microsoft.com/office/drawing/2014/chart" uri="{C3380CC4-5D6E-409C-BE32-E72D297353CC}">
                  <c16:uniqueId val="{00000004-C268-0448-B6F2-446170174E2A}"/>
                </c:ext>
              </c:extLst>
            </c:dLbl>
            <c:dLbl>
              <c:idx val="3"/>
              <c:delete val="1"/>
              <c:extLst>
                <c:ext xmlns:c15="http://schemas.microsoft.com/office/drawing/2012/chart" uri="{CE6537A1-D6FC-4f65-9D91-7224C49458BB}"/>
                <c:ext xmlns:c16="http://schemas.microsoft.com/office/drawing/2014/chart" uri="{C3380CC4-5D6E-409C-BE32-E72D297353CC}">
                  <c16:uniqueId val="{00000005-C268-0448-B6F2-446170174E2A}"/>
                </c:ext>
              </c:extLst>
            </c:dLbl>
            <c:dLbl>
              <c:idx val="4"/>
              <c:delete val="1"/>
              <c:extLst>
                <c:ext xmlns:c15="http://schemas.microsoft.com/office/drawing/2012/chart" uri="{CE6537A1-D6FC-4f65-9D91-7224C49458BB}"/>
                <c:ext xmlns:c16="http://schemas.microsoft.com/office/drawing/2014/chart" uri="{C3380CC4-5D6E-409C-BE32-E72D297353CC}">
                  <c16:uniqueId val="{00000006-C268-0448-B6F2-446170174E2A}"/>
                </c:ext>
              </c:extLst>
            </c:dLbl>
            <c:dLbl>
              <c:idx val="5"/>
              <c:delete val="1"/>
              <c:extLst>
                <c:ext xmlns:c15="http://schemas.microsoft.com/office/drawing/2012/chart" uri="{CE6537A1-D6FC-4f65-9D91-7224C49458BB}"/>
                <c:ext xmlns:c16="http://schemas.microsoft.com/office/drawing/2014/chart" uri="{C3380CC4-5D6E-409C-BE32-E72D297353CC}">
                  <c16:uniqueId val="{00000007-C268-0448-B6F2-446170174E2A}"/>
                </c:ext>
              </c:extLst>
            </c:dLbl>
            <c:dLbl>
              <c:idx val="6"/>
              <c:delete val="1"/>
              <c:extLst>
                <c:ext xmlns:c15="http://schemas.microsoft.com/office/drawing/2012/chart" uri="{CE6537A1-D6FC-4f65-9D91-7224C49458BB}"/>
                <c:ext xmlns:c16="http://schemas.microsoft.com/office/drawing/2014/chart" uri="{C3380CC4-5D6E-409C-BE32-E72D297353CC}">
                  <c16:uniqueId val="{00000008-C268-0448-B6F2-446170174E2A}"/>
                </c:ext>
              </c:extLst>
            </c:dLbl>
            <c:dLbl>
              <c:idx val="7"/>
              <c:delete val="1"/>
              <c:extLst>
                <c:ext xmlns:c15="http://schemas.microsoft.com/office/drawing/2012/chart" uri="{CE6537A1-D6FC-4f65-9D91-7224C49458BB}"/>
                <c:ext xmlns:c16="http://schemas.microsoft.com/office/drawing/2014/chart" uri="{C3380CC4-5D6E-409C-BE32-E72D297353CC}">
                  <c16:uniqueId val="{00000009-C268-0448-B6F2-446170174E2A}"/>
                </c:ext>
              </c:extLst>
            </c:dLbl>
            <c:dLbl>
              <c:idx val="8"/>
              <c:delete val="1"/>
              <c:extLst>
                <c:ext xmlns:c15="http://schemas.microsoft.com/office/drawing/2012/chart" uri="{CE6537A1-D6FC-4f65-9D91-7224C49458BB}"/>
                <c:ext xmlns:c16="http://schemas.microsoft.com/office/drawing/2014/chart" uri="{C3380CC4-5D6E-409C-BE32-E72D297353CC}">
                  <c16:uniqueId val="{0000000A-C268-0448-B6F2-446170174E2A}"/>
                </c:ext>
              </c:extLst>
            </c:dLbl>
            <c:dLbl>
              <c:idx val="9"/>
              <c:delete val="1"/>
              <c:extLst>
                <c:ext xmlns:c15="http://schemas.microsoft.com/office/drawing/2012/chart" uri="{CE6537A1-D6FC-4f65-9D91-7224C49458BB}"/>
                <c:ext xmlns:c16="http://schemas.microsoft.com/office/drawing/2014/chart" uri="{C3380CC4-5D6E-409C-BE32-E72D297353CC}">
                  <c16:uniqueId val="{0000000B-C268-0448-B6F2-446170174E2A}"/>
                </c:ext>
              </c:extLst>
            </c:dLbl>
            <c:dLbl>
              <c:idx val="10"/>
              <c:delete val="1"/>
              <c:extLst>
                <c:ext xmlns:c15="http://schemas.microsoft.com/office/drawing/2012/chart" uri="{CE6537A1-D6FC-4f65-9D91-7224C49458BB}"/>
                <c:ext xmlns:c16="http://schemas.microsoft.com/office/drawing/2014/chart" uri="{C3380CC4-5D6E-409C-BE32-E72D297353CC}">
                  <c16:uniqueId val="{0000000C-C268-0448-B6F2-446170174E2A}"/>
                </c:ext>
              </c:extLst>
            </c:dLbl>
            <c:dLbl>
              <c:idx val="11"/>
              <c:delete val="1"/>
              <c:extLst>
                <c:ext xmlns:c15="http://schemas.microsoft.com/office/drawing/2012/chart" uri="{CE6537A1-D6FC-4f65-9D91-7224C49458BB}"/>
                <c:ext xmlns:c16="http://schemas.microsoft.com/office/drawing/2014/chart" uri="{C3380CC4-5D6E-409C-BE32-E72D297353CC}">
                  <c16:uniqueId val="{0000000D-C268-0448-B6F2-446170174E2A}"/>
                </c:ext>
              </c:extLst>
            </c:dLbl>
            <c:dLbl>
              <c:idx val="12"/>
              <c:delete val="1"/>
              <c:extLst>
                <c:ext xmlns:c15="http://schemas.microsoft.com/office/drawing/2012/chart" uri="{CE6537A1-D6FC-4f65-9D91-7224C49458BB}"/>
                <c:ext xmlns:c16="http://schemas.microsoft.com/office/drawing/2014/chart" uri="{C3380CC4-5D6E-409C-BE32-E72D297353CC}">
                  <c16:uniqueId val="{0000000E-C268-0448-B6F2-446170174E2A}"/>
                </c:ext>
              </c:extLst>
            </c:dLbl>
            <c:dLbl>
              <c:idx val="13"/>
              <c:delete val="1"/>
              <c:extLst>
                <c:ext xmlns:c15="http://schemas.microsoft.com/office/drawing/2012/chart" uri="{CE6537A1-D6FC-4f65-9D91-7224C49458BB}"/>
                <c:ext xmlns:c16="http://schemas.microsoft.com/office/drawing/2014/chart" uri="{C3380CC4-5D6E-409C-BE32-E72D297353CC}">
                  <c16:uniqueId val="{0000000F-C268-0448-B6F2-446170174E2A}"/>
                </c:ext>
              </c:extLst>
            </c:dLbl>
            <c:dLbl>
              <c:idx val="14"/>
              <c:delete val="1"/>
              <c:extLst>
                <c:ext xmlns:c15="http://schemas.microsoft.com/office/drawing/2012/chart" uri="{CE6537A1-D6FC-4f65-9D91-7224C49458BB}"/>
                <c:ext xmlns:c16="http://schemas.microsoft.com/office/drawing/2014/chart" uri="{C3380CC4-5D6E-409C-BE32-E72D297353CC}">
                  <c16:uniqueId val="{00000010-C268-0448-B6F2-446170174E2A}"/>
                </c:ext>
              </c:extLst>
            </c:dLbl>
            <c:dLbl>
              <c:idx val="15"/>
              <c:delete val="1"/>
              <c:extLst>
                <c:ext xmlns:c15="http://schemas.microsoft.com/office/drawing/2012/chart" uri="{CE6537A1-D6FC-4f65-9D91-7224C49458BB}"/>
                <c:ext xmlns:c16="http://schemas.microsoft.com/office/drawing/2014/chart" uri="{C3380CC4-5D6E-409C-BE32-E72D297353CC}">
                  <c16:uniqueId val="{00000011-C268-0448-B6F2-446170174E2A}"/>
                </c:ext>
              </c:extLst>
            </c:dLbl>
            <c:dLbl>
              <c:idx val="16"/>
              <c:delete val="1"/>
              <c:extLst>
                <c:ext xmlns:c15="http://schemas.microsoft.com/office/drawing/2012/chart" uri="{CE6537A1-D6FC-4f65-9D91-7224C49458BB}"/>
                <c:ext xmlns:c16="http://schemas.microsoft.com/office/drawing/2014/chart" uri="{C3380CC4-5D6E-409C-BE32-E72D297353CC}">
                  <c16:uniqueId val="{00000012-C268-0448-B6F2-446170174E2A}"/>
                </c:ext>
              </c:extLst>
            </c:dLbl>
            <c:dLbl>
              <c:idx val="17"/>
              <c:delete val="1"/>
              <c:extLst>
                <c:ext xmlns:c15="http://schemas.microsoft.com/office/drawing/2012/chart" uri="{CE6537A1-D6FC-4f65-9D91-7224C49458BB}"/>
                <c:ext xmlns:c16="http://schemas.microsoft.com/office/drawing/2014/chart" uri="{C3380CC4-5D6E-409C-BE32-E72D297353CC}">
                  <c16:uniqueId val="{00000013-C268-0448-B6F2-446170174E2A}"/>
                </c:ext>
              </c:extLst>
            </c:dLbl>
            <c:dLbl>
              <c:idx val="18"/>
              <c:delete val="1"/>
              <c:extLst>
                <c:ext xmlns:c15="http://schemas.microsoft.com/office/drawing/2012/chart" uri="{CE6537A1-D6FC-4f65-9D91-7224C49458BB}"/>
                <c:ext xmlns:c16="http://schemas.microsoft.com/office/drawing/2014/chart" uri="{C3380CC4-5D6E-409C-BE32-E72D297353CC}">
                  <c16:uniqueId val="{00000014-C268-0448-B6F2-446170174E2A}"/>
                </c:ext>
              </c:extLst>
            </c:dLbl>
            <c:dLbl>
              <c:idx val="19"/>
              <c:delete val="1"/>
              <c:extLst>
                <c:ext xmlns:c15="http://schemas.microsoft.com/office/drawing/2012/chart" uri="{CE6537A1-D6FC-4f65-9D91-7224C49458BB}"/>
                <c:ext xmlns:c16="http://schemas.microsoft.com/office/drawing/2014/chart" uri="{C3380CC4-5D6E-409C-BE32-E72D297353CC}">
                  <c16:uniqueId val="{00000015-C268-0448-B6F2-446170174E2A}"/>
                </c:ext>
              </c:extLst>
            </c:dLbl>
            <c:dLbl>
              <c:idx val="20"/>
              <c:delete val="1"/>
              <c:extLst>
                <c:ext xmlns:c15="http://schemas.microsoft.com/office/drawing/2012/chart" uri="{CE6537A1-D6FC-4f65-9D91-7224C49458BB}"/>
                <c:ext xmlns:c16="http://schemas.microsoft.com/office/drawing/2014/chart" uri="{C3380CC4-5D6E-409C-BE32-E72D297353CC}">
                  <c16:uniqueId val="{00000016-C268-0448-B6F2-446170174E2A}"/>
                </c:ext>
              </c:extLst>
            </c:dLbl>
            <c:dLbl>
              <c:idx val="21"/>
              <c:delete val="1"/>
              <c:extLst>
                <c:ext xmlns:c15="http://schemas.microsoft.com/office/drawing/2012/chart" uri="{CE6537A1-D6FC-4f65-9D91-7224C49458BB}"/>
                <c:ext xmlns:c16="http://schemas.microsoft.com/office/drawing/2014/chart" uri="{C3380CC4-5D6E-409C-BE32-E72D297353CC}">
                  <c16:uniqueId val="{00000017-C268-0448-B6F2-446170174E2A}"/>
                </c:ext>
              </c:extLst>
            </c:dLbl>
            <c:dLbl>
              <c:idx val="22"/>
              <c:delete val="1"/>
              <c:extLst>
                <c:ext xmlns:c15="http://schemas.microsoft.com/office/drawing/2012/chart" uri="{CE6537A1-D6FC-4f65-9D91-7224C49458BB}"/>
                <c:ext xmlns:c16="http://schemas.microsoft.com/office/drawing/2014/chart" uri="{C3380CC4-5D6E-409C-BE32-E72D297353CC}">
                  <c16:uniqueId val="{00000018-C268-0448-B6F2-446170174E2A}"/>
                </c:ext>
              </c:extLst>
            </c:dLbl>
            <c:dLbl>
              <c:idx val="23"/>
              <c:delete val="1"/>
              <c:extLst>
                <c:ext xmlns:c15="http://schemas.microsoft.com/office/drawing/2012/chart" uri="{CE6537A1-D6FC-4f65-9D91-7224C49458BB}"/>
                <c:ext xmlns:c16="http://schemas.microsoft.com/office/drawing/2014/chart" uri="{C3380CC4-5D6E-409C-BE32-E72D297353CC}">
                  <c16:uniqueId val="{00000019-C268-0448-B6F2-446170174E2A}"/>
                </c:ext>
              </c:extLst>
            </c:dLbl>
            <c:dLbl>
              <c:idx val="24"/>
              <c:delete val="1"/>
              <c:extLst>
                <c:ext xmlns:c15="http://schemas.microsoft.com/office/drawing/2012/chart" uri="{CE6537A1-D6FC-4f65-9D91-7224C49458BB}"/>
                <c:ext xmlns:c16="http://schemas.microsoft.com/office/drawing/2014/chart" uri="{C3380CC4-5D6E-409C-BE32-E72D297353CC}">
                  <c16:uniqueId val="{0000001A-C268-0448-B6F2-446170174E2A}"/>
                </c:ext>
              </c:extLst>
            </c:dLbl>
            <c:dLbl>
              <c:idx val="25"/>
              <c:delete val="1"/>
              <c:extLst>
                <c:ext xmlns:c15="http://schemas.microsoft.com/office/drawing/2012/chart" uri="{CE6537A1-D6FC-4f65-9D91-7224C49458BB}"/>
                <c:ext xmlns:c16="http://schemas.microsoft.com/office/drawing/2014/chart" uri="{C3380CC4-5D6E-409C-BE32-E72D297353CC}">
                  <c16:uniqueId val="{0000001B-C268-0448-B6F2-446170174E2A}"/>
                </c:ext>
              </c:extLst>
            </c:dLbl>
            <c:dLbl>
              <c:idx val="26"/>
              <c:delete val="1"/>
              <c:extLst>
                <c:ext xmlns:c15="http://schemas.microsoft.com/office/drawing/2012/chart" uri="{CE6537A1-D6FC-4f65-9D91-7224C49458BB}"/>
                <c:ext xmlns:c16="http://schemas.microsoft.com/office/drawing/2014/chart" uri="{C3380CC4-5D6E-409C-BE32-E72D297353CC}">
                  <c16:uniqueId val="{0000001C-C268-0448-B6F2-446170174E2A}"/>
                </c:ext>
              </c:extLst>
            </c:dLbl>
            <c:dLbl>
              <c:idx val="27"/>
              <c:delete val="1"/>
              <c:extLst>
                <c:ext xmlns:c15="http://schemas.microsoft.com/office/drawing/2012/chart" uri="{CE6537A1-D6FC-4f65-9D91-7224C49458BB}"/>
                <c:ext xmlns:c16="http://schemas.microsoft.com/office/drawing/2014/chart" uri="{C3380CC4-5D6E-409C-BE32-E72D297353CC}">
                  <c16:uniqueId val="{0000001D-C268-0448-B6F2-446170174E2A}"/>
                </c:ext>
              </c:extLst>
            </c:dLbl>
            <c:dLbl>
              <c:idx val="28"/>
              <c:delete val="1"/>
              <c:extLst>
                <c:ext xmlns:c15="http://schemas.microsoft.com/office/drawing/2012/chart" uri="{CE6537A1-D6FC-4f65-9D91-7224C49458BB}"/>
                <c:ext xmlns:c16="http://schemas.microsoft.com/office/drawing/2014/chart" uri="{C3380CC4-5D6E-409C-BE32-E72D297353CC}">
                  <c16:uniqueId val="{0000001E-C268-0448-B6F2-446170174E2A}"/>
                </c:ext>
              </c:extLst>
            </c:dLbl>
            <c:dLbl>
              <c:idx val="29"/>
              <c:delete val="1"/>
              <c:extLst>
                <c:ext xmlns:c15="http://schemas.microsoft.com/office/drawing/2012/chart" uri="{CE6537A1-D6FC-4f65-9D91-7224C49458BB}"/>
                <c:ext xmlns:c16="http://schemas.microsoft.com/office/drawing/2014/chart" uri="{C3380CC4-5D6E-409C-BE32-E72D297353CC}">
                  <c16:uniqueId val="{0000001F-C268-0448-B6F2-446170174E2A}"/>
                </c:ext>
              </c:extLst>
            </c:dLbl>
            <c:dLbl>
              <c:idx val="30"/>
              <c:delete val="1"/>
              <c:extLst>
                <c:ext xmlns:c15="http://schemas.microsoft.com/office/drawing/2012/chart" uri="{CE6537A1-D6FC-4f65-9D91-7224C49458BB}"/>
                <c:ext xmlns:c16="http://schemas.microsoft.com/office/drawing/2014/chart" uri="{C3380CC4-5D6E-409C-BE32-E72D297353CC}">
                  <c16:uniqueId val="{00000020-C268-0448-B6F2-446170174E2A}"/>
                </c:ext>
              </c:extLst>
            </c:dLbl>
            <c:dLbl>
              <c:idx val="31"/>
              <c:delete val="1"/>
              <c:extLst>
                <c:ext xmlns:c15="http://schemas.microsoft.com/office/drawing/2012/chart" uri="{CE6537A1-D6FC-4f65-9D91-7224C49458BB}"/>
                <c:ext xmlns:c16="http://schemas.microsoft.com/office/drawing/2014/chart" uri="{C3380CC4-5D6E-409C-BE32-E72D297353CC}">
                  <c16:uniqueId val="{00000021-C268-0448-B6F2-446170174E2A}"/>
                </c:ext>
              </c:extLst>
            </c:dLbl>
            <c:dLbl>
              <c:idx val="32"/>
              <c:delete val="1"/>
              <c:extLst>
                <c:ext xmlns:c15="http://schemas.microsoft.com/office/drawing/2012/chart" uri="{CE6537A1-D6FC-4f65-9D91-7224C49458BB}"/>
                <c:ext xmlns:c16="http://schemas.microsoft.com/office/drawing/2014/chart" uri="{C3380CC4-5D6E-409C-BE32-E72D297353CC}">
                  <c16:uniqueId val="{00000022-C268-0448-B6F2-446170174E2A}"/>
                </c:ext>
              </c:extLst>
            </c:dLbl>
            <c:dLbl>
              <c:idx val="33"/>
              <c:delete val="1"/>
              <c:extLst>
                <c:ext xmlns:c15="http://schemas.microsoft.com/office/drawing/2012/chart" uri="{CE6537A1-D6FC-4f65-9D91-7224C49458BB}"/>
                <c:ext xmlns:c16="http://schemas.microsoft.com/office/drawing/2014/chart" uri="{C3380CC4-5D6E-409C-BE32-E72D297353CC}">
                  <c16:uniqueId val="{00000023-C268-0448-B6F2-446170174E2A}"/>
                </c:ext>
              </c:extLst>
            </c:dLbl>
            <c:dLbl>
              <c:idx val="34"/>
              <c:delete val="1"/>
              <c:extLst>
                <c:ext xmlns:c15="http://schemas.microsoft.com/office/drawing/2012/chart" uri="{CE6537A1-D6FC-4f65-9D91-7224C49458BB}"/>
                <c:ext xmlns:c16="http://schemas.microsoft.com/office/drawing/2014/chart" uri="{C3380CC4-5D6E-409C-BE32-E72D297353CC}">
                  <c16:uniqueId val="{00000024-C268-0448-B6F2-446170174E2A}"/>
                </c:ext>
              </c:extLst>
            </c:dLbl>
            <c:dLbl>
              <c:idx val="35"/>
              <c:delete val="1"/>
              <c:extLst>
                <c:ext xmlns:c15="http://schemas.microsoft.com/office/drawing/2012/chart" uri="{CE6537A1-D6FC-4f65-9D91-7224C49458BB}"/>
                <c:ext xmlns:c16="http://schemas.microsoft.com/office/drawing/2014/chart" uri="{C3380CC4-5D6E-409C-BE32-E72D297353CC}">
                  <c16:uniqueId val="{00000025-C268-0448-B6F2-446170174E2A}"/>
                </c:ext>
              </c:extLst>
            </c:dLbl>
            <c:dLbl>
              <c:idx val="36"/>
              <c:delete val="1"/>
              <c:extLst>
                <c:ext xmlns:c15="http://schemas.microsoft.com/office/drawing/2012/chart" uri="{CE6537A1-D6FC-4f65-9D91-7224C49458BB}"/>
                <c:ext xmlns:c16="http://schemas.microsoft.com/office/drawing/2014/chart" uri="{C3380CC4-5D6E-409C-BE32-E72D297353CC}">
                  <c16:uniqueId val="{00000026-C268-0448-B6F2-446170174E2A}"/>
                </c:ext>
              </c:extLst>
            </c:dLbl>
            <c:dLbl>
              <c:idx val="37"/>
              <c:delete val="1"/>
              <c:extLst>
                <c:ext xmlns:c15="http://schemas.microsoft.com/office/drawing/2012/chart" uri="{CE6537A1-D6FC-4f65-9D91-7224C49458BB}"/>
                <c:ext xmlns:c16="http://schemas.microsoft.com/office/drawing/2014/chart" uri="{C3380CC4-5D6E-409C-BE32-E72D297353CC}">
                  <c16:uniqueId val="{00000027-C268-0448-B6F2-446170174E2A}"/>
                </c:ext>
              </c:extLst>
            </c:dLbl>
            <c:dLbl>
              <c:idx val="38"/>
              <c:delete val="1"/>
              <c:extLst>
                <c:ext xmlns:c15="http://schemas.microsoft.com/office/drawing/2012/chart" uri="{CE6537A1-D6FC-4f65-9D91-7224C49458BB}"/>
                <c:ext xmlns:c16="http://schemas.microsoft.com/office/drawing/2014/chart" uri="{C3380CC4-5D6E-409C-BE32-E72D297353CC}">
                  <c16:uniqueId val="{00000028-C268-0448-B6F2-446170174E2A}"/>
                </c:ext>
              </c:extLst>
            </c:dLbl>
            <c:dLbl>
              <c:idx val="39"/>
              <c:delete val="1"/>
              <c:extLst>
                <c:ext xmlns:c15="http://schemas.microsoft.com/office/drawing/2012/chart" uri="{CE6537A1-D6FC-4f65-9D91-7224C49458BB}"/>
                <c:ext xmlns:c16="http://schemas.microsoft.com/office/drawing/2014/chart" uri="{C3380CC4-5D6E-409C-BE32-E72D297353CC}">
                  <c16:uniqueId val="{00000029-C268-0448-B6F2-446170174E2A}"/>
                </c:ext>
              </c:extLst>
            </c:dLbl>
            <c:dLbl>
              <c:idx val="40"/>
              <c:delete val="1"/>
              <c:extLst>
                <c:ext xmlns:c15="http://schemas.microsoft.com/office/drawing/2012/chart" uri="{CE6537A1-D6FC-4f65-9D91-7224C49458BB}"/>
                <c:ext xmlns:c16="http://schemas.microsoft.com/office/drawing/2014/chart" uri="{C3380CC4-5D6E-409C-BE32-E72D297353CC}">
                  <c16:uniqueId val="{0000002A-C268-0448-B6F2-446170174E2A}"/>
                </c:ext>
              </c:extLst>
            </c:dLbl>
            <c:dLbl>
              <c:idx val="41"/>
              <c:delete val="1"/>
              <c:extLst>
                <c:ext xmlns:c15="http://schemas.microsoft.com/office/drawing/2012/chart" uri="{CE6537A1-D6FC-4f65-9D91-7224C49458BB}"/>
                <c:ext xmlns:c16="http://schemas.microsoft.com/office/drawing/2014/chart" uri="{C3380CC4-5D6E-409C-BE32-E72D297353CC}">
                  <c16:uniqueId val="{0000002B-C268-0448-B6F2-446170174E2A}"/>
                </c:ext>
              </c:extLst>
            </c:dLbl>
            <c:dLbl>
              <c:idx val="42"/>
              <c:delete val="1"/>
              <c:extLst>
                <c:ext xmlns:c15="http://schemas.microsoft.com/office/drawing/2012/chart" uri="{CE6537A1-D6FC-4f65-9D91-7224C49458BB}"/>
                <c:ext xmlns:c16="http://schemas.microsoft.com/office/drawing/2014/chart" uri="{C3380CC4-5D6E-409C-BE32-E72D297353CC}">
                  <c16:uniqueId val="{0000002C-C268-0448-B6F2-446170174E2A}"/>
                </c:ext>
              </c:extLst>
            </c:dLbl>
            <c:dLbl>
              <c:idx val="43"/>
              <c:delete val="1"/>
              <c:extLst>
                <c:ext xmlns:c15="http://schemas.microsoft.com/office/drawing/2012/chart" uri="{CE6537A1-D6FC-4f65-9D91-7224C49458BB}"/>
                <c:ext xmlns:c16="http://schemas.microsoft.com/office/drawing/2014/chart" uri="{C3380CC4-5D6E-409C-BE32-E72D297353CC}">
                  <c16:uniqueId val="{0000002D-C268-0448-B6F2-446170174E2A}"/>
                </c:ext>
              </c:extLst>
            </c:dLbl>
            <c:dLbl>
              <c:idx val="44"/>
              <c:delete val="1"/>
              <c:extLst>
                <c:ext xmlns:c15="http://schemas.microsoft.com/office/drawing/2012/chart" uri="{CE6537A1-D6FC-4f65-9D91-7224C49458BB}"/>
                <c:ext xmlns:c16="http://schemas.microsoft.com/office/drawing/2014/chart" uri="{C3380CC4-5D6E-409C-BE32-E72D297353CC}">
                  <c16:uniqueId val="{0000002E-C268-0448-B6F2-446170174E2A}"/>
                </c:ext>
              </c:extLst>
            </c:dLbl>
            <c:dLbl>
              <c:idx val="45"/>
              <c:delete val="1"/>
              <c:extLst>
                <c:ext xmlns:c15="http://schemas.microsoft.com/office/drawing/2012/chart" uri="{CE6537A1-D6FC-4f65-9D91-7224C49458BB}"/>
                <c:ext xmlns:c16="http://schemas.microsoft.com/office/drawing/2014/chart" uri="{C3380CC4-5D6E-409C-BE32-E72D297353CC}">
                  <c16:uniqueId val="{0000002F-C268-0448-B6F2-446170174E2A}"/>
                </c:ext>
              </c:extLst>
            </c:dLbl>
            <c:dLbl>
              <c:idx val="46"/>
              <c:delete val="1"/>
              <c:extLst>
                <c:ext xmlns:c15="http://schemas.microsoft.com/office/drawing/2012/chart" uri="{CE6537A1-D6FC-4f65-9D91-7224C49458BB}"/>
                <c:ext xmlns:c16="http://schemas.microsoft.com/office/drawing/2014/chart" uri="{C3380CC4-5D6E-409C-BE32-E72D297353CC}">
                  <c16:uniqueId val="{00000030-C268-0448-B6F2-446170174E2A}"/>
                </c:ext>
              </c:extLst>
            </c:dLbl>
            <c:dLbl>
              <c:idx val="47"/>
              <c:delete val="1"/>
              <c:extLst>
                <c:ext xmlns:c15="http://schemas.microsoft.com/office/drawing/2012/chart" uri="{CE6537A1-D6FC-4f65-9D91-7224C49458BB}"/>
                <c:ext xmlns:c16="http://schemas.microsoft.com/office/drawing/2014/chart" uri="{C3380CC4-5D6E-409C-BE32-E72D297353CC}">
                  <c16:uniqueId val="{00000031-C268-0448-B6F2-446170174E2A}"/>
                </c:ext>
              </c:extLst>
            </c:dLbl>
            <c:dLbl>
              <c:idx val="48"/>
              <c:delete val="1"/>
              <c:extLst>
                <c:ext xmlns:c15="http://schemas.microsoft.com/office/drawing/2012/chart" uri="{CE6537A1-D6FC-4f65-9D91-7224C49458BB}"/>
                <c:ext xmlns:c16="http://schemas.microsoft.com/office/drawing/2014/chart" uri="{C3380CC4-5D6E-409C-BE32-E72D297353CC}">
                  <c16:uniqueId val="{00000032-C268-0448-B6F2-446170174E2A}"/>
                </c:ext>
              </c:extLst>
            </c:dLbl>
            <c:dLbl>
              <c:idx val="49"/>
              <c:spPr>
                <a:noFill/>
                <a:ln>
                  <a:noFill/>
                </a:ln>
                <a:effectLst/>
              </c:spPr>
              <c:txPr>
                <a:bodyPr rot="-5400000" spcFirstLastPara="1" vertOverflow="clip" horzOverflow="clip" vert="horz" wrap="square" lIns="38100" tIns="19050" rIns="38100" bIns="19050" anchor="ctr" anchorCtr="1">
                  <a:spAutoFit/>
                </a:bodyPr>
                <a:lstStyle/>
                <a:p>
                  <a:pPr>
                    <a:defRPr sz="1600" b="1" i="0" u="none" strike="noStrike" kern="1200" baseline="0">
                      <a:solidFill>
                        <a:srgbClr val="0070C0"/>
                      </a:solidFill>
                      <a:latin typeface="+mn-lt"/>
                      <a:ea typeface="+mn-ea"/>
                      <a:cs typeface="+mn-cs"/>
                    </a:defRPr>
                  </a:pPr>
                  <a:endParaRPr lang="it-IT"/>
                </a:p>
              </c:txPr>
              <c:dLblPos val="outEnd"/>
              <c:showLegendKey val="0"/>
              <c:showVal val="1"/>
              <c:showCatName val="0"/>
              <c:showSerName val="0"/>
              <c:showPercent val="0"/>
              <c:showBubbleSize val="0"/>
              <c:extLst>
                <c:ext xmlns:c16="http://schemas.microsoft.com/office/drawing/2014/chart" uri="{C3380CC4-5D6E-409C-BE32-E72D297353CC}">
                  <c16:uniqueId val="{00000001-C268-0448-B6F2-446170174E2A}"/>
                </c:ext>
              </c:extLst>
            </c:dLbl>
            <c:spPr>
              <a:noFill/>
              <a:ln>
                <a:noFill/>
              </a:ln>
              <a:effectLst/>
            </c:spPr>
            <c:txPr>
              <a:bodyPr rot="-5400000" spcFirstLastPara="1" vertOverflow="clip" horzOverflow="clip"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Foglio1!$B$4:$B$53</c:f>
              <c:strCache>
                <c:ptCount val="5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strCache>
            </c:strRef>
          </c:cat>
          <c:val>
            <c:numRef>
              <c:f>Foglio1!$D$4:$D$53</c:f>
              <c:numCache>
                <c:formatCode>#,##0</c:formatCode>
                <c:ptCount val="50"/>
                <c:pt idx="0">
                  <c:v>59236213</c:v>
                </c:pt>
                <c:pt idx="1">
                  <c:v>58983770</c:v>
                </c:pt>
                <c:pt idx="2">
                  <c:v>58837721</c:v>
                </c:pt>
                <c:pt idx="3">
                  <c:v>58696242</c:v>
                </c:pt>
                <c:pt idx="4">
                  <c:v>58559909</c:v>
                </c:pt>
                <c:pt idx="5">
                  <c:v>58428626</c:v>
                </c:pt>
                <c:pt idx="6">
                  <c:v>58299416</c:v>
                </c:pt>
                <c:pt idx="7">
                  <c:v>58170704</c:v>
                </c:pt>
                <c:pt idx="8">
                  <c:v>58039884</c:v>
                </c:pt>
                <c:pt idx="9">
                  <c:v>57906390</c:v>
                </c:pt>
                <c:pt idx="10">
                  <c:v>57768887</c:v>
                </c:pt>
                <c:pt idx="11">
                  <c:v>57628026</c:v>
                </c:pt>
                <c:pt idx="12">
                  <c:v>57483769</c:v>
                </c:pt>
                <c:pt idx="13">
                  <c:v>57336053</c:v>
                </c:pt>
                <c:pt idx="14">
                  <c:v>57184967</c:v>
                </c:pt>
                <c:pt idx="15">
                  <c:v>57030360</c:v>
                </c:pt>
                <c:pt idx="16">
                  <c:v>56872145</c:v>
                </c:pt>
                <c:pt idx="17">
                  <c:v>56709733</c:v>
                </c:pt>
                <c:pt idx="18">
                  <c:v>56542840</c:v>
                </c:pt>
                <c:pt idx="19">
                  <c:v>56370208</c:v>
                </c:pt>
                <c:pt idx="20">
                  <c:v>56190801</c:v>
                </c:pt>
                <c:pt idx="21">
                  <c:v>56004794</c:v>
                </c:pt>
                <c:pt idx="22">
                  <c:v>55810826</c:v>
                </c:pt>
                <c:pt idx="23">
                  <c:v>55607523</c:v>
                </c:pt>
                <c:pt idx="24">
                  <c:v>55395401</c:v>
                </c:pt>
                <c:pt idx="25">
                  <c:v>55173212</c:v>
                </c:pt>
                <c:pt idx="26">
                  <c:v>54939610</c:v>
                </c:pt>
                <c:pt idx="27">
                  <c:v>54693821</c:v>
                </c:pt>
                <c:pt idx="28">
                  <c:v>54435789</c:v>
                </c:pt>
                <c:pt idx="29">
                  <c:v>54164719</c:v>
                </c:pt>
                <c:pt idx="30">
                  <c:v>53880858</c:v>
                </c:pt>
                <c:pt idx="31">
                  <c:v>53584803</c:v>
                </c:pt>
                <c:pt idx="32">
                  <c:v>53276703</c:v>
                </c:pt>
                <c:pt idx="33">
                  <c:v>52958131</c:v>
                </c:pt>
                <c:pt idx="34">
                  <c:v>52629605</c:v>
                </c:pt>
                <c:pt idx="35">
                  <c:v>52292928</c:v>
                </c:pt>
                <c:pt idx="36">
                  <c:v>51950369</c:v>
                </c:pt>
                <c:pt idx="37">
                  <c:v>51603947</c:v>
                </c:pt>
                <c:pt idx="38">
                  <c:v>51254837</c:v>
                </c:pt>
                <c:pt idx="39">
                  <c:v>50905715</c:v>
                </c:pt>
                <c:pt idx="40">
                  <c:v>50558072</c:v>
                </c:pt>
                <c:pt idx="41">
                  <c:v>50213369</c:v>
                </c:pt>
                <c:pt idx="42">
                  <c:v>49873535</c:v>
                </c:pt>
                <c:pt idx="43">
                  <c:v>49539596</c:v>
                </c:pt>
                <c:pt idx="44">
                  <c:v>49213054</c:v>
                </c:pt>
                <c:pt idx="45">
                  <c:v>48894629</c:v>
                </c:pt>
                <c:pt idx="46">
                  <c:v>48585695</c:v>
                </c:pt>
                <c:pt idx="47">
                  <c:v>48287178</c:v>
                </c:pt>
                <c:pt idx="48">
                  <c:v>47999770</c:v>
                </c:pt>
                <c:pt idx="49">
                  <c:v>47722292</c:v>
                </c:pt>
              </c:numCache>
            </c:numRef>
          </c:val>
          <c:extLst>
            <c:ext xmlns:c16="http://schemas.microsoft.com/office/drawing/2014/chart" uri="{C3380CC4-5D6E-409C-BE32-E72D297353CC}">
              <c16:uniqueId val="{00000033-C268-0448-B6F2-446170174E2A}"/>
            </c:ext>
          </c:extLst>
        </c:ser>
        <c:dLbls>
          <c:showLegendKey val="0"/>
          <c:showVal val="1"/>
          <c:showCatName val="0"/>
          <c:showSerName val="0"/>
          <c:showPercent val="0"/>
          <c:showBubbleSize val="0"/>
        </c:dLbls>
        <c:gapWidth val="444"/>
        <c:overlap val="-90"/>
        <c:axId val="60883712"/>
        <c:axId val="60885248"/>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Foglio1!$B$4:$B$53</c15:sqref>
                        </c15:formulaRef>
                      </c:ext>
                    </c:extLst>
                    <c:strCache>
                      <c:ptCount val="5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strCache>
                  </c:strRef>
                </c:cat>
                <c:val>
                  <c:numRef>
                    <c:extLst>
                      <c:ext uri="{02D57815-91ED-43cb-92C2-25804820EDAC}">
                        <c15:formulaRef>
                          <c15:sqref>Foglio1!$C$4:$C$53</c15:sqref>
                        </c15:formulaRef>
                      </c:ext>
                    </c:extLst>
                    <c:numCache>
                      <c:formatCode>General</c:formatCode>
                      <c:ptCount val="5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numCache>
                  </c:numRef>
                </c:val>
                <c:extLst>
                  <c:ext xmlns:c16="http://schemas.microsoft.com/office/drawing/2014/chart" uri="{C3380CC4-5D6E-409C-BE32-E72D297353CC}">
                    <c16:uniqueId val="{00000034-C268-0448-B6F2-446170174E2A}"/>
                  </c:ext>
                </c:extLst>
              </c15:ser>
            </c15:filteredBarSeries>
          </c:ext>
        </c:extLst>
      </c:barChart>
      <c:catAx>
        <c:axId val="60883712"/>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60885248"/>
        <c:crosses val="autoZero"/>
        <c:auto val="1"/>
        <c:lblAlgn val="ctr"/>
        <c:lblOffset val="100"/>
        <c:noMultiLvlLbl val="0"/>
      </c:catAx>
      <c:valAx>
        <c:axId val="60885248"/>
        <c:scaling>
          <c:orientation val="minMax"/>
        </c:scaling>
        <c:delete val="1"/>
        <c:axPos val="l"/>
        <c:numFmt formatCode="#,##0" sourceLinked="1"/>
        <c:majorTickMark val="none"/>
        <c:minorTickMark val="none"/>
        <c:tickLblPos val="none"/>
        <c:crossAx val="60883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040321046825666E-2"/>
          <c:y val="1.7671988830105526E-2"/>
          <c:w val="0.90667465479858522"/>
          <c:h val="0.88296306146291414"/>
        </c:manualLayout>
      </c:layout>
      <c:barChart>
        <c:barDir val="col"/>
        <c:grouping val="clustered"/>
        <c:varyColors val="0"/>
        <c:ser>
          <c:idx val="0"/>
          <c:order val="0"/>
          <c:tx>
            <c:strRef>
              <c:f>Foglio1!$B$63</c:f>
              <c:strCache>
                <c:ptCount val="1"/>
                <c:pt idx="0">
                  <c:v>popolazione</c:v>
                </c:pt>
              </c:strCache>
            </c:strRef>
          </c:tx>
          <c:spPr>
            <a:solidFill>
              <a:schemeClr val="accent6"/>
            </a:solidFill>
            <a:ln>
              <a:noFill/>
            </a:ln>
            <a:effectLst/>
          </c:spPr>
          <c:invertIfNegative val="0"/>
          <c:cat>
            <c:strRef>
              <c:f>Foglio1!$A$64:$A$69</c:f>
              <c:strCache>
                <c:ptCount val="6"/>
                <c:pt idx="0">
                  <c:v>2018</c:v>
                </c:pt>
                <c:pt idx="1">
                  <c:v>2028</c:v>
                </c:pt>
                <c:pt idx="2">
                  <c:v>2038</c:v>
                </c:pt>
                <c:pt idx="3">
                  <c:v>2048</c:v>
                </c:pt>
                <c:pt idx="4">
                  <c:v>2058</c:v>
                </c:pt>
                <c:pt idx="5">
                  <c:v>2066</c:v>
                </c:pt>
              </c:strCache>
            </c:strRef>
          </c:cat>
          <c:val>
            <c:numRef>
              <c:f>Foglio1!$B$64:$B$69</c:f>
              <c:numCache>
                <c:formatCode>General</c:formatCode>
                <c:ptCount val="6"/>
                <c:pt idx="0">
                  <c:v>60590446</c:v>
                </c:pt>
                <c:pt idx="1">
                  <c:v>60454063</c:v>
                </c:pt>
                <c:pt idx="2">
                  <c:v>59834720</c:v>
                </c:pt>
                <c:pt idx="3">
                  <c:v>58488879</c:v>
                </c:pt>
                <c:pt idx="4">
                  <c:v>56050349</c:v>
                </c:pt>
                <c:pt idx="5">
                  <c:v>53824614</c:v>
                </c:pt>
              </c:numCache>
            </c:numRef>
          </c:val>
          <c:extLst>
            <c:ext xmlns:c16="http://schemas.microsoft.com/office/drawing/2014/chart" uri="{C3380CC4-5D6E-409C-BE32-E72D297353CC}">
              <c16:uniqueId val="{00000000-78BA-514C-BF99-3FC90E3E8555}"/>
            </c:ext>
          </c:extLst>
        </c:ser>
        <c:dLbls>
          <c:showLegendKey val="0"/>
          <c:showVal val="0"/>
          <c:showCatName val="0"/>
          <c:showSerName val="0"/>
          <c:showPercent val="0"/>
          <c:showBubbleSize val="0"/>
        </c:dLbls>
        <c:gapWidth val="219"/>
        <c:overlap val="-27"/>
        <c:axId val="60999168"/>
        <c:axId val="61000704"/>
      </c:barChart>
      <c:catAx>
        <c:axId val="60999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B050"/>
                </a:solidFill>
                <a:latin typeface="+mn-lt"/>
                <a:ea typeface="+mn-ea"/>
                <a:cs typeface="+mn-cs"/>
              </a:defRPr>
            </a:pPr>
            <a:endParaRPr lang="it-IT"/>
          </a:p>
        </c:txPr>
        <c:crossAx val="61000704"/>
        <c:crosses val="autoZero"/>
        <c:auto val="1"/>
        <c:lblAlgn val="ctr"/>
        <c:lblOffset val="100"/>
        <c:noMultiLvlLbl val="0"/>
      </c:catAx>
      <c:valAx>
        <c:axId val="61000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B050"/>
                </a:solidFill>
                <a:latin typeface="+mn-lt"/>
                <a:ea typeface="+mn-ea"/>
                <a:cs typeface="+mn-cs"/>
              </a:defRPr>
            </a:pPr>
            <a:endParaRPr lang="it-IT"/>
          </a:p>
        </c:txPr>
        <c:crossAx val="6099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B050"/>
          </a:solidFill>
        </a:defRPr>
      </a:pPr>
      <a:endParaRPr lang="it-IT"/>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sz="2400" b="1" dirty="0"/>
              <a:t>Percentuale popolazione oltre 85 anni per decadi</a:t>
            </a:r>
          </a:p>
        </c:rich>
      </c:tx>
      <c:overlay val="0"/>
      <c:spPr>
        <a:noFill/>
        <a:ln>
          <a:noFill/>
        </a:ln>
        <a:effectLst/>
      </c:spPr>
    </c:title>
    <c:autoTitleDeleted val="0"/>
    <c:plotArea>
      <c:layout/>
      <c:barChart>
        <c:barDir val="bar"/>
        <c:grouping val="clustered"/>
        <c:varyColors val="0"/>
        <c:ser>
          <c:idx val="0"/>
          <c:order val="0"/>
          <c:spPr>
            <a:solidFill>
              <a:schemeClr val="dk1">
                <a:tint val="88500"/>
              </a:schemeClr>
            </a:solidFill>
            <a:ln>
              <a:noFill/>
            </a:ln>
            <a:effectLst/>
          </c:spPr>
          <c:invertIfNegative val="0"/>
          <c:cat>
            <c:strRef>
              <c:f>Foglio1!$A$3:$C$8</c:f>
              <c:strCache>
                <c:ptCount val="6"/>
                <c:pt idx="0">
                  <c:v>2018</c:v>
                </c:pt>
                <c:pt idx="1">
                  <c:v>2028</c:v>
                </c:pt>
                <c:pt idx="2">
                  <c:v>2038</c:v>
                </c:pt>
                <c:pt idx="3">
                  <c:v>2048</c:v>
                </c:pt>
                <c:pt idx="4">
                  <c:v>2058</c:v>
                </c:pt>
                <c:pt idx="5">
                  <c:v>2065</c:v>
                </c:pt>
              </c:strCache>
            </c:strRef>
          </c:cat>
          <c:val>
            <c:numRef>
              <c:f>Foglio1!$D$3:$D$8</c:f>
              <c:numCache>
                <c:formatCode>General</c:formatCode>
                <c:ptCount val="6"/>
                <c:pt idx="0">
                  <c:v>3.5</c:v>
                </c:pt>
                <c:pt idx="1">
                  <c:v>4.3</c:v>
                </c:pt>
                <c:pt idx="2">
                  <c:v>5.3</c:v>
                </c:pt>
                <c:pt idx="3">
                  <c:v>6.7</c:v>
                </c:pt>
                <c:pt idx="4">
                  <c:v>9</c:v>
                </c:pt>
                <c:pt idx="5">
                  <c:v>9.3000000000000007</c:v>
                </c:pt>
              </c:numCache>
            </c:numRef>
          </c:val>
          <c:extLst>
            <c:ext xmlns:c16="http://schemas.microsoft.com/office/drawing/2014/chart" uri="{C3380CC4-5D6E-409C-BE32-E72D297353CC}">
              <c16:uniqueId val="{00000000-80BD-3047-BD25-BBB876C9FF7D}"/>
            </c:ext>
          </c:extLst>
        </c:ser>
        <c:dLbls>
          <c:showLegendKey val="0"/>
          <c:showVal val="0"/>
          <c:showCatName val="0"/>
          <c:showSerName val="0"/>
          <c:showPercent val="0"/>
          <c:showBubbleSize val="0"/>
        </c:dLbls>
        <c:gapWidth val="182"/>
        <c:axId val="61774080"/>
        <c:axId val="62062592"/>
      </c:barChart>
      <c:catAx>
        <c:axId val="61774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t-IT"/>
          </a:p>
        </c:txPr>
        <c:crossAx val="62062592"/>
        <c:crosses val="autoZero"/>
        <c:auto val="1"/>
        <c:lblAlgn val="ctr"/>
        <c:lblOffset val="100"/>
        <c:noMultiLvlLbl val="0"/>
      </c:catAx>
      <c:valAx>
        <c:axId val="620625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6177408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70C0"/>
                </a:solidFill>
                <a:latin typeface="+mn-lt"/>
                <a:ea typeface="+mn-ea"/>
                <a:cs typeface="+mn-cs"/>
              </a:defRPr>
            </a:pPr>
            <a:r>
              <a:rPr lang="it-IT" sz="3600" b="1" dirty="0">
                <a:solidFill>
                  <a:srgbClr val="0070C0"/>
                </a:solidFill>
              </a:rPr>
              <a:t>POPOLAZIONE ANZIANA NEL 2050</a:t>
            </a:r>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cat>
            <c:strRef>
              <c:f>Foglio1!$J$16:$J$18</c:f>
              <c:strCache>
                <c:ptCount val="3"/>
                <c:pt idx="1">
                  <c:v>2050</c:v>
                </c:pt>
                <c:pt idx="2">
                  <c:v>2050</c:v>
                </c:pt>
              </c:strCache>
            </c:strRef>
          </c:cat>
          <c:val>
            <c:numRef>
              <c:f>Foglio1!$K$16:$K$18</c:f>
              <c:numCache>
                <c:formatCode>General</c:formatCode>
                <c:ptCount val="3"/>
                <c:pt idx="1">
                  <c:v>7.3</c:v>
                </c:pt>
                <c:pt idx="2">
                  <c:v>33.9</c:v>
                </c:pt>
              </c:numCache>
            </c:numRef>
          </c:val>
          <c:extLst>
            <c:ext xmlns:c16="http://schemas.microsoft.com/office/drawing/2014/chart" uri="{C3380CC4-5D6E-409C-BE32-E72D297353CC}">
              <c16:uniqueId val="{00000000-B4E4-9B4E-AF3D-4E3EB3C0438F}"/>
            </c:ext>
          </c:extLst>
        </c:ser>
        <c:dLbls>
          <c:showLegendKey val="0"/>
          <c:showVal val="0"/>
          <c:showCatName val="0"/>
          <c:showSerName val="0"/>
          <c:showPercent val="0"/>
          <c:showBubbleSize val="0"/>
        </c:dLbls>
        <c:gapWidth val="182"/>
        <c:axId val="63198336"/>
        <c:axId val="63199872"/>
      </c:barChart>
      <c:catAx>
        <c:axId val="63198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63199872"/>
        <c:crosses val="autoZero"/>
        <c:auto val="1"/>
        <c:lblAlgn val="ctr"/>
        <c:lblOffset val="100"/>
        <c:noMultiLvlLbl val="0"/>
      </c:catAx>
      <c:valAx>
        <c:axId val="631998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63198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973972003499578E-2"/>
          <c:y val="0.19483814523184603"/>
          <c:w val="0.89020844269466315"/>
          <c:h val="0.64368037328667271"/>
        </c:manualLayout>
      </c:layout>
      <c:barChart>
        <c:barDir val="col"/>
        <c:grouping val="clustered"/>
        <c:varyColors val="0"/>
        <c:ser>
          <c:idx val="0"/>
          <c:order val="0"/>
          <c:tx>
            <c:strRef>
              <c:f>indicatori_di_struttura!$H$182</c:f>
              <c:strCache>
                <c:ptCount val="1"/>
                <c:pt idx="0">
                  <c:v>Indice di vecchiaia</c:v>
                </c:pt>
              </c:strCache>
            </c:strRef>
          </c:tx>
          <c:spPr>
            <a:solidFill>
              <a:schemeClr val="accent1"/>
            </a:solidFill>
            <a:ln>
              <a:noFill/>
            </a:ln>
            <a:effectLst/>
          </c:spPr>
          <c:invertIfNegative val="0"/>
          <c:cat>
            <c:multiLvlStrRef>
              <c:f>indicatori_di_struttura!$F$183:$G$199</c:f>
              <c:multiLvlStrCache>
                <c:ptCount val="17"/>
                <c:lvl>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lvl>
                <c:lvl>
                  <c:pt idx="0">
                    <c:v>anno</c:v>
                  </c:pt>
                </c:lvl>
              </c:multiLvlStrCache>
            </c:multiLvlStrRef>
          </c:cat>
          <c:val>
            <c:numRef>
              <c:f>indicatori_di_struttura!$H$183:$H$199</c:f>
              <c:numCache>
                <c:formatCode>General</c:formatCode>
                <c:ptCount val="17"/>
                <c:pt idx="0">
                  <c:v>131.69999999999999</c:v>
                </c:pt>
                <c:pt idx="1">
                  <c:v>133.5</c:v>
                </c:pt>
                <c:pt idx="2">
                  <c:v>135.69999999999999</c:v>
                </c:pt>
                <c:pt idx="3">
                  <c:v>138.1</c:v>
                </c:pt>
                <c:pt idx="4">
                  <c:v>140.6</c:v>
                </c:pt>
                <c:pt idx="5">
                  <c:v>142.30000000000001</c:v>
                </c:pt>
                <c:pt idx="6">
                  <c:v>143.4</c:v>
                </c:pt>
                <c:pt idx="7">
                  <c:v>144.1</c:v>
                </c:pt>
                <c:pt idx="8">
                  <c:v>144.80000000000001</c:v>
                </c:pt>
                <c:pt idx="9">
                  <c:v>145.69999999999999</c:v>
                </c:pt>
                <c:pt idx="10">
                  <c:v>148.6</c:v>
                </c:pt>
                <c:pt idx="11">
                  <c:v>151.4</c:v>
                </c:pt>
                <c:pt idx="12">
                  <c:v>154.1</c:v>
                </c:pt>
                <c:pt idx="13">
                  <c:v>157.69999999999999</c:v>
                </c:pt>
                <c:pt idx="14">
                  <c:v>161.4</c:v>
                </c:pt>
                <c:pt idx="15">
                  <c:v>165.3</c:v>
                </c:pt>
                <c:pt idx="16">
                  <c:v>168.9</c:v>
                </c:pt>
              </c:numCache>
            </c:numRef>
          </c:val>
          <c:extLst>
            <c:ext xmlns:c16="http://schemas.microsoft.com/office/drawing/2014/chart" uri="{C3380CC4-5D6E-409C-BE32-E72D297353CC}">
              <c16:uniqueId val="{00000000-ADE3-8A49-81FB-9DE0D098C88B}"/>
            </c:ext>
          </c:extLst>
        </c:ser>
        <c:dLbls>
          <c:showLegendKey val="0"/>
          <c:showVal val="0"/>
          <c:showCatName val="0"/>
          <c:showSerName val="0"/>
          <c:showPercent val="0"/>
          <c:showBubbleSize val="0"/>
        </c:dLbls>
        <c:gapWidth val="219"/>
        <c:overlap val="-27"/>
        <c:axId val="63207296"/>
        <c:axId val="63208832"/>
      </c:barChart>
      <c:catAx>
        <c:axId val="63207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crossAx val="63208832"/>
        <c:crosses val="autoZero"/>
        <c:auto val="1"/>
        <c:lblAlgn val="ctr"/>
        <c:lblOffset val="100"/>
        <c:noMultiLvlLbl val="0"/>
      </c:catAx>
      <c:valAx>
        <c:axId val="63208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t-IT"/>
          </a:p>
        </c:txPr>
        <c:crossAx val="63207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baseline="0">
                <a:solidFill>
                  <a:srgbClr val="0070C0"/>
                </a:solidFill>
                <a:latin typeface="+mn-lt"/>
                <a:ea typeface="+mn-ea"/>
                <a:cs typeface="+mn-cs"/>
              </a:defRPr>
            </a:pPr>
            <a:r>
              <a:rPr lang="it-IT" sz="3600" dirty="0">
                <a:solidFill>
                  <a:srgbClr val="0070C0"/>
                </a:solidFill>
              </a:rPr>
              <a:t>Rendimenti </a:t>
            </a:r>
            <a:r>
              <a:rPr lang="it-IT" sz="3600" dirty="0" err="1">
                <a:solidFill>
                  <a:srgbClr val="0070C0"/>
                </a:solidFill>
              </a:rPr>
              <a:t>Fondosanità</a:t>
            </a:r>
            <a:endParaRPr lang="it-IT" sz="3600" dirty="0">
              <a:solidFill>
                <a:srgbClr val="0070C0"/>
              </a:solidFill>
            </a:endParaRPr>
          </a:p>
        </c:rich>
      </c:tx>
      <c:layout>
        <c:manualLayout>
          <c:xMode val="edge"/>
          <c:yMode val="edge"/>
          <c:x val="0.26663790463692033"/>
          <c:y val="2.4330125400991547E-2"/>
        </c:manualLayout>
      </c:layout>
      <c:overlay val="0"/>
      <c:spPr>
        <a:noFill/>
        <a:ln>
          <a:noFill/>
        </a:ln>
        <a:effectLst/>
      </c:spPr>
      <c:txPr>
        <a:bodyPr rot="0" spcFirstLastPara="1" vertOverflow="ellipsis" vert="horz" wrap="square" anchor="ctr" anchorCtr="1"/>
        <a:lstStyle/>
        <a:p>
          <a:pPr>
            <a:defRPr sz="3600" b="1" i="0" u="none" strike="noStrike" kern="1200" baseline="0">
              <a:solidFill>
                <a:srgbClr val="0070C0"/>
              </a:solidFill>
              <a:latin typeface="+mn-lt"/>
              <a:ea typeface="+mn-ea"/>
              <a:cs typeface="+mn-cs"/>
            </a:defRPr>
          </a:pPr>
          <a:endParaRPr lang="it-IT"/>
        </a:p>
      </c:txPr>
    </c:title>
    <c:autoTitleDeleted val="0"/>
    <c:plotArea>
      <c:layout>
        <c:manualLayout>
          <c:layoutTarget val="inner"/>
          <c:xMode val="edge"/>
          <c:yMode val="edge"/>
          <c:x val="3.9754291516383135E-2"/>
          <c:y val="0.11207065514323529"/>
          <c:w val="0.96024570848361701"/>
          <c:h val="0.83942640156891568"/>
        </c:manualLayout>
      </c:layout>
      <c:barChart>
        <c:barDir val="col"/>
        <c:grouping val="clustered"/>
        <c:varyColors val="0"/>
        <c:ser>
          <c:idx val="0"/>
          <c:order val="0"/>
          <c:tx>
            <c:strRef>
              <c:f>Foglio1!$E$18</c:f>
              <c:strCache>
                <c:ptCount val="1"/>
                <c:pt idx="0">
                  <c:v>SCUDO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it-I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Foglio1!$F$17:$H$17</c:f>
              <c:strCache>
                <c:ptCount val="3"/>
                <c:pt idx="0">
                  <c:v>Ultimi 3 anni 2016-2018</c:v>
                </c:pt>
                <c:pt idx="1">
                  <c:v>Ultimi 5 anni 2014-2018</c:v>
                </c:pt>
                <c:pt idx="2">
                  <c:v>Ultimi 10 anni 2009-2018</c:v>
                </c:pt>
              </c:strCache>
            </c:strRef>
          </c:cat>
          <c:val>
            <c:numRef>
              <c:f>Foglio1!$F$18:$H$18</c:f>
              <c:numCache>
                <c:formatCode>0.00</c:formatCode>
                <c:ptCount val="3"/>
                <c:pt idx="0">
                  <c:v>0.35816772861962942</c:v>
                </c:pt>
                <c:pt idx="1">
                  <c:v>0.7844960459329362</c:v>
                </c:pt>
                <c:pt idx="2">
                  <c:v>1.5407432989835046</c:v>
                </c:pt>
              </c:numCache>
            </c:numRef>
          </c:val>
          <c:extLst>
            <c:ext xmlns:c16="http://schemas.microsoft.com/office/drawing/2014/chart" uri="{C3380CC4-5D6E-409C-BE32-E72D297353CC}">
              <c16:uniqueId val="{00000000-11E4-8747-8C7F-9304FA860902}"/>
            </c:ext>
          </c:extLst>
        </c:ser>
        <c:ser>
          <c:idx val="1"/>
          <c:order val="1"/>
          <c:tx>
            <c:strRef>
              <c:f>Foglio1!$E$19</c:f>
              <c:strCache>
                <c:ptCount val="1"/>
                <c:pt idx="0">
                  <c:v>PROGRESSIONE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it-I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Foglio1!$F$17:$H$17</c:f>
              <c:strCache>
                <c:ptCount val="3"/>
                <c:pt idx="0">
                  <c:v>Ultimi 3 anni 2016-2018</c:v>
                </c:pt>
                <c:pt idx="1">
                  <c:v>Ultimi 5 anni 2014-2018</c:v>
                </c:pt>
                <c:pt idx="2">
                  <c:v>Ultimi 10 anni 2009-2018</c:v>
                </c:pt>
              </c:strCache>
            </c:strRef>
          </c:cat>
          <c:val>
            <c:numRef>
              <c:f>Foglio1!$F$19:$H$19</c:f>
              <c:numCache>
                <c:formatCode>0.00</c:formatCode>
                <c:ptCount val="3"/>
                <c:pt idx="0">
                  <c:v>0.85313913072633252</c:v>
                </c:pt>
                <c:pt idx="1">
                  <c:v>1.9266881448991582</c:v>
                </c:pt>
                <c:pt idx="2">
                  <c:v>4.0519536883636862</c:v>
                </c:pt>
              </c:numCache>
            </c:numRef>
          </c:val>
          <c:extLst>
            <c:ext xmlns:c16="http://schemas.microsoft.com/office/drawing/2014/chart" uri="{C3380CC4-5D6E-409C-BE32-E72D297353CC}">
              <c16:uniqueId val="{00000001-11E4-8747-8C7F-9304FA860902}"/>
            </c:ext>
          </c:extLst>
        </c:ser>
        <c:ser>
          <c:idx val="2"/>
          <c:order val="2"/>
          <c:tx>
            <c:strRef>
              <c:f>Foglio1!$E$20</c:f>
              <c:strCache>
                <c:ptCount val="1"/>
                <c:pt idx="0">
                  <c:v>ESPANSIONE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it-I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Foglio1!$F$17:$H$17</c:f>
              <c:strCache>
                <c:ptCount val="3"/>
                <c:pt idx="0">
                  <c:v>Ultimi 3 anni 2016-2018</c:v>
                </c:pt>
                <c:pt idx="1">
                  <c:v>Ultimi 5 anni 2014-2018</c:v>
                </c:pt>
                <c:pt idx="2">
                  <c:v>Ultimi 10 anni 2009-2018</c:v>
                </c:pt>
              </c:strCache>
            </c:strRef>
          </c:cat>
          <c:val>
            <c:numRef>
              <c:f>Foglio1!$F$20:$H$20</c:f>
              <c:numCache>
                <c:formatCode>0.00</c:formatCode>
                <c:ptCount val="3"/>
                <c:pt idx="0">
                  <c:v>1.9681167852075634</c:v>
                </c:pt>
                <c:pt idx="1">
                  <c:v>4.9851671551904406</c:v>
                </c:pt>
                <c:pt idx="2">
                  <c:v>7.3027841114248657</c:v>
                </c:pt>
              </c:numCache>
            </c:numRef>
          </c:val>
          <c:extLst>
            <c:ext xmlns:c16="http://schemas.microsoft.com/office/drawing/2014/chart" uri="{C3380CC4-5D6E-409C-BE32-E72D297353CC}">
              <c16:uniqueId val="{00000002-11E4-8747-8C7F-9304FA860902}"/>
            </c:ext>
          </c:extLst>
        </c:ser>
        <c:dLbls>
          <c:showLegendKey val="0"/>
          <c:showVal val="1"/>
          <c:showCatName val="0"/>
          <c:showSerName val="0"/>
          <c:showPercent val="0"/>
          <c:showBubbleSize val="0"/>
        </c:dLbls>
        <c:gapWidth val="100"/>
        <c:overlap val="-24"/>
        <c:axId val="63281024"/>
        <c:axId val="63282560"/>
      </c:barChart>
      <c:catAx>
        <c:axId val="6328102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rgbClr val="0070C0"/>
                </a:solidFill>
                <a:latin typeface="+mn-lt"/>
                <a:ea typeface="+mn-ea"/>
                <a:cs typeface="+mn-cs"/>
              </a:defRPr>
            </a:pPr>
            <a:endParaRPr lang="it-IT"/>
          </a:p>
        </c:txPr>
        <c:crossAx val="63282560"/>
        <c:crosses val="autoZero"/>
        <c:auto val="1"/>
        <c:lblAlgn val="ctr"/>
        <c:lblOffset val="100"/>
        <c:noMultiLvlLbl val="0"/>
      </c:catAx>
      <c:valAx>
        <c:axId val="63282560"/>
        <c:scaling>
          <c:orientation val="minMax"/>
        </c:scaling>
        <c:delete val="0"/>
        <c:axPos val="l"/>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it-IT"/>
          </a:p>
        </c:txPr>
        <c:crossAx val="63281024"/>
        <c:crosses val="autoZero"/>
        <c:crossBetween val="between"/>
      </c:valAx>
      <c:spPr>
        <a:noFill/>
        <a:ln>
          <a:noFill/>
        </a:ln>
        <a:effectLst/>
      </c:spPr>
    </c:plotArea>
    <c:legend>
      <c:legendPos val="b"/>
      <c:layout>
        <c:manualLayout>
          <c:xMode val="edge"/>
          <c:yMode val="edge"/>
          <c:x val="0.10343383639545058"/>
          <c:y val="0.14805861767279091"/>
          <c:w val="0.72989949535297272"/>
          <c:h val="6.2723001091132977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4DD3EB-6D25-B64D-95FF-3F5684B613EE}"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it-IT"/>
        </a:p>
      </dgm:t>
    </dgm:pt>
    <dgm:pt modelId="{296D2370-795F-DA46-9B7A-BD2B7807A942}">
      <dgm:prSet phldrT="[Testo]"/>
      <dgm:spPr>
        <a:solidFill>
          <a:schemeClr val="accent1">
            <a:lumMod val="60000"/>
            <a:lumOff val="40000"/>
            <a:alpha val="90000"/>
          </a:schemeClr>
        </a:solidFill>
      </dgm:spPr>
      <dgm:t>
        <a:bodyPr/>
        <a:lstStyle/>
        <a:p>
          <a:r>
            <a:rPr lang="it-IT" b="1" dirty="0">
              <a:solidFill>
                <a:schemeClr val="tx1"/>
              </a:solidFill>
              <a:latin typeface="Arial" panose="020B0604020202020204" pitchFamily="34" charset="0"/>
              <a:cs typeface="Arial" panose="020B0604020202020204" pitchFamily="34" charset="0"/>
            </a:rPr>
            <a:t>PREVIDENZA</a:t>
          </a:r>
        </a:p>
      </dgm:t>
    </dgm:pt>
    <dgm:pt modelId="{7D529720-A8CB-DE4B-A7C6-8CF75CC604F4}" type="parTrans" cxnId="{123C68AD-DE1B-134A-8901-754B6CA80155}">
      <dgm:prSet/>
      <dgm:spPr/>
      <dgm:t>
        <a:bodyPr/>
        <a:lstStyle/>
        <a:p>
          <a:endParaRPr lang="it-IT"/>
        </a:p>
      </dgm:t>
    </dgm:pt>
    <dgm:pt modelId="{8E342BD8-97E6-714F-80E3-CEB3E556A90F}" type="sibTrans" cxnId="{123C68AD-DE1B-134A-8901-754B6CA80155}">
      <dgm:prSet/>
      <dgm:spPr/>
      <dgm:t>
        <a:bodyPr/>
        <a:lstStyle/>
        <a:p>
          <a:endParaRPr lang="it-IT"/>
        </a:p>
      </dgm:t>
    </dgm:pt>
    <dgm:pt modelId="{7A6DC41D-DA09-704F-9895-C683A06EA78B}">
      <dgm:prSet phldrT="[Testo]"/>
      <dgm:spPr>
        <a:solidFill>
          <a:schemeClr val="accent4">
            <a:lumMod val="20000"/>
            <a:lumOff val="80000"/>
            <a:alpha val="90000"/>
          </a:schemeClr>
        </a:solidFill>
      </dgm:spPr>
      <dgm:t>
        <a:bodyPr/>
        <a:lstStyle/>
        <a:p>
          <a:r>
            <a:rPr lang="it-IT" dirty="0">
              <a:latin typeface="Arial" panose="020B0604020202020204" pitchFamily="34" charset="0"/>
              <a:cs typeface="Arial" panose="020B0604020202020204" pitchFamily="34" charset="0"/>
            </a:rPr>
            <a:t>PREVIDENZA OBBLIGATORIA</a:t>
          </a:r>
        </a:p>
      </dgm:t>
    </dgm:pt>
    <dgm:pt modelId="{1B51DF05-BE2C-9D4B-BC44-6C7C7BFF8D9B}" type="parTrans" cxnId="{87F90398-B0A7-A24B-81AC-59B57AAB4E38}">
      <dgm:prSet/>
      <dgm:spPr/>
      <dgm:t>
        <a:bodyPr/>
        <a:lstStyle/>
        <a:p>
          <a:endParaRPr lang="it-IT"/>
        </a:p>
      </dgm:t>
    </dgm:pt>
    <dgm:pt modelId="{89377725-078E-AB4E-884B-48DA75B920B8}" type="sibTrans" cxnId="{87F90398-B0A7-A24B-81AC-59B57AAB4E38}">
      <dgm:prSet/>
      <dgm:spPr/>
      <dgm:t>
        <a:bodyPr/>
        <a:lstStyle/>
        <a:p>
          <a:endParaRPr lang="it-IT"/>
        </a:p>
      </dgm:t>
    </dgm:pt>
    <dgm:pt modelId="{EE9A9374-0502-BC4E-BD01-68FA03D5D671}">
      <dgm:prSet phldrT="[Testo]"/>
      <dgm:spPr>
        <a:solidFill>
          <a:schemeClr val="accent4">
            <a:lumMod val="20000"/>
            <a:lumOff val="80000"/>
            <a:alpha val="90000"/>
          </a:schemeClr>
        </a:solidFill>
      </dgm:spPr>
      <dgm:t>
        <a:bodyPr/>
        <a:lstStyle/>
        <a:p>
          <a:r>
            <a:rPr lang="it-IT" dirty="0">
              <a:latin typeface="Arial" panose="020B0604020202020204" pitchFamily="34" charset="0"/>
              <a:cs typeface="Arial" panose="020B0604020202020204" pitchFamily="34" charset="0"/>
            </a:rPr>
            <a:t>PREVIDENZA INDIVIDUALE</a:t>
          </a:r>
        </a:p>
      </dgm:t>
    </dgm:pt>
    <dgm:pt modelId="{ACD5A975-EA66-9F46-8312-4AC507CE7160}" type="parTrans" cxnId="{E972C2C1-7D36-4D44-AAEC-C0B75162D823}">
      <dgm:prSet/>
      <dgm:spPr/>
      <dgm:t>
        <a:bodyPr/>
        <a:lstStyle/>
        <a:p>
          <a:endParaRPr lang="it-IT"/>
        </a:p>
      </dgm:t>
    </dgm:pt>
    <dgm:pt modelId="{B8991308-C3B9-0A4D-BD4A-A67F2B3C40A3}" type="sibTrans" cxnId="{E972C2C1-7D36-4D44-AAEC-C0B75162D823}">
      <dgm:prSet/>
      <dgm:spPr/>
      <dgm:t>
        <a:bodyPr/>
        <a:lstStyle/>
        <a:p>
          <a:endParaRPr lang="it-IT"/>
        </a:p>
      </dgm:t>
    </dgm:pt>
    <dgm:pt modelId="{89FA1F84-9DE4-6A4E-926D-609F79BFFE8E}">
      <dgm:prSet/>
      <dgm:spPr>
        <a:solidFill>
          <a:srgbClr val="FFC000">
            <a:alpha val="90000"/>
          </a:srgbClr>
        </a:solidFill>
      </dgm:spPr>
      <dgm:t>
        <a:bodyPr/>
        <a:lstStyle/>
        <a:p>
          <a:r>
            <a:rPr lang="it-IT" b="1" dirty="0">
              <a:latin typeface="Arial" panose="020B0604020202020204" pitchFamily="34" charset="0"/>
              <a:cs typeface="Arial" panose="020B0604020202020204" pitchFamily="34" charset="0"/>
            </a:rPr>
            <a:t>FONDI PENSIONE</a:t>
          </a:r>
        </a:p>
      </dgm:t>
    </dgm:pt>
    <dgm:pt modelId="{7A080D08-B74F-D44F-8C68-5F522956542B}" type="parTrans" cxnId="{36DCE79B-4895-D249-9348-469024D58656}">
      <dgm:prSet/>
      <dgm:spPr/>
      <dgm:t>
        <a:bodyPr/>
        <a:lstStyle/>
        <a:p>
          <a:endParaRPr lang="it-IT"/>
        </a:p>
      </dgm:t>
    </dgm:pt>
    <dgm:pt modelId="{FF4F141D-328D-B844-9224-B60D8A151833}" type="sibTrans" cxnId="{36DCE79B-4895-D249-9348-469024D58656}">
      <dgm:prSet/>
      <dgm:spPr/>
      <dgm:t>
        <a:bodyPr/>
        <a:lstStyle/>
        <a:p>
          <a:endParaRPr lang="it-IT"/>
        </a:p>
      </dgm:t>
    </dgm:pt>
    <dgm:pt modelId="{93B46493-EDDE-6C4F-A345-A716220D3F64}" type="pres">
      <dgm:prSet presAssocID="{474DD3EB-6D25-B64D-95FF-3F5684B613EE}" presName="hierChild1" presStyleCnt="0">
        <dgm:presLayoutVars>
          <dgm:chPref val="1"/>
          <dgm:dir/>
          <dgm:animOne val="branch"/>
          <dgm:animLvl val="lvl"/>
          <dgm:resizeHandles/>
        </dgm:presLayoutVars>
      </dgm:prSet>
      <dgm:spPr/>
    </dgm:pt>
    <dgm:pt modelId="{DD1046EF-8324-8747-BD3A-1C1AE4C46DF2}" type="pres">
      <dgm:prSet presAssocID="{296D2370-795F-DA46-9B7A-BD2B7807A942}" presName="hierRoot1" presStyleCnt="0"/>
      <dgm:spPr/>
    </dgm:pt>
    <dgm:pt modelId="{9C39B652-3EE6-5747-93B9-ECCDF5C7416C}" type="pres">
      <dgm:prSet presAssocID="{296D2370-795F-DA46-9B7A-BD2B7807A942}" presName="composite" presStyleCnt="0"/>
      <dgm:spPr/>
    </dgm:pt>
    <dgm:pt modelId="{4D11CEE0-0AF0-9145-AD50-0D13F5334E1D}" type="pres">
      <dgm:prSet presAssocID="{296D2370-795F-DA46-9B7A-BD2B7807A942}" presName="background" presStyleLbl="node0" presStyleIdx="0" presStyleCnt="1"/>
      <dgm:spPr>
        <a:solidFill>
          <a:schemeClr val="accent1">
            <a:lumMod val="20000"/>
            <a:lumOff val="80000"/>
          </a:schemeClr>
        </a:solidFill>
      </dgm:spPr>
    </dgm:pt>
    <dgm:pt modelId="{553DC11B-BDD7-6A48-A75E-5493B63B41AA}" type="pres">
      <dgm:prSet presAssocID="{296D2370-795F-DA46-9B7A-BD2B7807A942}" presName="text" presStyleLbl="fgAcc0" presStyleIdx="0" presStyleCnt="1" custLinFactNeighborX="-76" custLinFactNeighborY="-21736">
        <dgm:presLayoutVars>
          <dgm:chPref val="3"/>
        </dgm:presLayoutVars>
      </dgm:prSet>
      <dgm:spPr/>
    </dgm:pt>
    <dgm:pt modelId="{D373BF01-3DBA-1247-A990-E1A50E74412A}" type="pres">
      <dgm:prSet presAssocID="{296D2370-795F-DA46-9B7A-BD2B7807A942}" presName="hierChild2" presStyleCnt="0"/>
      <dgm:spPr/>
    </dgm:pt>
    <dgm:pt modelId="{7F68DC9A-0D17-0340-96E6-0F7C034EB96E}" type="pres">
      <dgm:prSet presAssocID="{1B51DF05-BE2C-9D4B-BC44-6C7C7BFF8D9B}" presName="Name10" presStyleLbl="parChTrans1D2" presStyleIdx="0" presStyleCnt="3"/>
      <dgm:spPr/>
    </dgm:pt>
    <dgm:pt modelId="{79A03BC3-33BB-D54D-9F51-F1B85399697B}" type="pres">
      <dgm:prSet presAssocID="{7A6DC41D-DA09-704F-9895-C683A06EA78B}" presName="hierRoot2" presStyleCnt="0"/>
      <dgm:spPr/>
    </dgm:pt>
    <dgm:pt modelId="{4414CC12-23B7-4C42-B5FC-E009DEEB05C1}" type="pres">
      <dgm:prSet presAssocID="{7A6DC41D-DA09-704F-9895-C683A06EA78B}" presName="composite2" presStyleCnt="0"/>
      <dgm:spPr/>
    </dgm:pt>
    <dgm:pt modelId="{C5C44E30-F603-D94F-A7C3-298794240B61}" type="pres">
      <dgm:prSet presAssocID="{7A6DC41D-DA09-704F-9895-C683A06EA78B}" presName="background2" presStyleLbl="node2" presStyleIdx="0" presStyleCnt="3"/>
      <dgm:spPr>
        <a:solidFill>
          <a:schemeClr val="accent1">
            <a:lumMod val="20000"/>
            <a:lumOff val="80000"/>
          </a:schemeClr>
        </a:solidFill>
      </dgm:spPr>
    </dgm:pt>
    <dgm:pt modelId="{28168DCA-F128-1B4A-8B80-18E73E1024D3}" type="pres">
      <dgm:prSet presAssocID="{7A6DC41D-DA09-704F-9895-C683A06EA78B}" presName="text2" presStyleLbl="fgAcc2" presStyleIdx="0" presStyleCnt="3">
        <dgm:presLayoutVars>
          <dgm:chPref val="3"/>
        </dgm:presLayoutVars>
      </dgm:prSet>
      <dgm:spPr/>
    </dgm:pt>
    <dgm:pt modelId="{1D636161-FD59-4344-96EA-EC3816DB78B5}" type="pres">
      <dgm:prSet presAssocID="{7A6DC41D-DA09-704F-9895-C683A06EA78B}" presName="hierChild3" presStyleCnt="0"/>
      <dgm:spPr/>
    </dgm:pt>
    <dgm:pt modelId="{8CE994CF-F997-F048-949C-B149C6368E6D}" type="pres">
      <dgm:prSet presAssocID="{7A080D08-B74F-D44F-8C68-5F522956542B}" presName="Name10" presStyleLbl="parChTrans1D2" presStyleIdx="1" presStyleCnt="3"/>
      <dgm:spPr/>
    </dgm:pt>
    <dgm:pt modelId="{4E795638-C538-9A4E-B795-9E002D12A74D}" type="pres">
      <dgm:prSet presAssocID="{89FA1F84-9DE4-6A4E-926D-609F79BFFE8E}" presName="hierRoot2" presStyleCnt="0"/>
      <dgm:spPr/>
    </dgm:pt>
    <dgm:pt modelId="{ABF80281-F1E0-004D-8373-BC0510CDF474}" type="pres">
      <dgm:prSet presAssocID="{89FA1F84-9DE4-6A4E-926D-609F79BFFE8E}" presName="composite2" presStyleCnt="0"/>
      <dgm:spPr/>
    </dgm:pt>
    <dgm:pt modelId="{D368D97B-3451-D84D-BE0C-994FDCEDDB06}" type="pres">
      <dgm:prSet presAssocID="{89FA1F84-9DE4-6A4E-926D-609F79BFFE8E}" presName="background2" presStyleLbl="node2" presStyleIdx="1" presStyleCnt="3"/>
      <dgm:spPr>
        <a:solidFill>
          <a:schemeClr val="accent1">
            <a:lumMod val="20000"/>
            <a:lumOff val="80000"/>
          </a:schemeClr>
        </a:solidFill>
      </dgm:spPr>
    </dgm:pt>
    <dgm:pt modelId="{0748ECEC-94DA-C24C-A5BA-14755640869E}" type="pres">
      <dgm:prSet presAssocID="{89FA1F84-9DE4-6A4E-926D-609F79BFFE8E}" presName="text2" presStyleLbl="fgAcc2" presStyleIdx="1" presStyleCnt="3">
        <dgm:presLayoutVars>
          <dgm:chPref val="3"/>
        </dgm:presLayoutVars>
      </dgm:prSet>
      <dgm:spPr/>
    </dgm:pt>
    <dgm:pt modelId="{AACF1C55-9554-7649-8784-0C0252D61778}" type="pres">
      <dgm:prSet presAssocID="{89FA1F84-9DE4-6A4E-926D-609F79BFFE8E}" presName="hierChild3" presStyleCnt="0"/>
      <dgm:spPr/>
    </dgm:pt>
    <dgm:pt modelId="{AA99F967-F512-7B4C-A47A-F87C12D4084D}" type="pres">
      <dgm:prSet presAssocID="{ACD5A975-EA66-9F46-8312-4AC507CE7160}" presName="Name10" presStyleLbl="parChTrans1D2" presStyleIdx="2" presStyleCnt="3"/>
      <dgm:spPr/>
    </dgm:pt>
    <dgm:pt modelId="{453F8175-C672-EE4A-A5FF-60E429F0C27E}" type="pres">
      <dgm:prSet presAssocID="{EE9A9374-0502-BC4E-BD01-68FA03D5D671}" presName="hierRoot2" presStyleCnt="0"/>
      <dgm:spPr/>
    </dgm:pt>
    <dgm:pt modelId="{334291E3-990B-1A49-9BE7-E9AD5C20A45C}" type="pres">
      <dgm:prSet presAssocID="{EE9A9374-0502-BC4E-BD01-68FA03D5D671}" presName="composite2" presStyleCnt="0"/>
      <dgm:spPr/>
    </dgm:pt>
    <dgm:pt modelId="{2F092FF2-A5FA-2A41-9BC1-92C6E68F34BB}" type="pres">
      <dgm:prSet presAssocID="{EE9A9374-0502-BC4E-BD01-68FA03D5D671}" presName="background2" presStyleLbl="node2" presStyleIdx="2" presStyleCnt="3"/>
      <dgm:spPr>
        <a:solidFill>
          <a:schemeClr val="accent1">
            <a:lumMod val="20000"/>
            <a:lumOff val="80000"/>
          </a:schemeClr>
        </a:solidFill>
      </dgm:spPr>
    </dgm:pt>
    <dgm:pt modelId="{04BDADCF-96D5-3643-B60A-439679C09536}" type="pres">
      <dgm:prSet presAssocID="{EE9A9374-0502-BC4E-BD01-68FA03D5D671}" presName="text2" presStyleLbl="fgAcc2" presStyleIdx="2" presStyleCnt="3">
        <dgm:presLayoutVars>
          <dgm:chPref val="3"/>
        </dgm:presLayoutVars>
      </dgm:prSet>
      <dgm:spPr/>
    </dgm:pt>
    <dgm:pt modelId="{19A74DAA-9E9A-7348-851B-77A4091FD86F}" type="pres">
      <dgm:prSet presAssocID="{EE9A9374-0502-BC4E-BD01-68FA03D5D671}" presName="hierChild3" presStyleCnt="0"/>
      <dgm:spPr/>
    </dgm:pt>
  </dgm:ptLst>
  <dgm:cxnLst>
    <dgm:cxn modelId="{A3532D09-74AC-1D49-9059-9211458A3CA5}" type="presOf" srcId="{ACD5A975-EA66-9F46-8312-4AC507CE7160}" destId="{AA99F967-F512-7B4C-A47A-F87C12D4084D}" srcOrd="0" destOrd="0" presId="urn:microsoft.com/office/officeart/2005/8/layout/hierarchy1"/>
    <dgm:cxn modelId="{BAF6740C-CA3A-A647-BEB3-F9D82EE7B528}" type="presOf" srcId="{474DD3EB-6D25-B64D-95FF-3F5684B613EE}" destId="{93B46493-EDDE-6C4F-A345-A716220D3F64}" srcOrd="0" destOrd="0" presId="urn:microsoft.com/office/officeart/2005/8/layout/hierarchy1"/>
    <dgm:cxn modelId="{27D05026-F911-C944-86F0-951BFD1B7861}" type="presOf" srcId="{1B51DF05-BE2C-9D4B-BC44-6C7C7BFF8D9B}" destId="{7F68DC9A-0D17-0340-96E6-0F7C034EB96E}" srcOrd="0" destOrd="0" presId="urn:microsoft.com/office/officeart/2005/8/layout/hierarchy1"/>
    <dgm:cxn modelId="{65AA8432-FBBE-0844-BE8B-C5C543360661}" type="presOf" srcId="{EE9A9374-0502-BC4E-BD01-68FA03D5D671}" destId="{04BDADCF-96D5-3643-B60A-439679C09536}" srcOrd="0" destOrd="0" presId="urn:microsoft.com/office/officeart/2005/8/layout/hierarchy1"/>
    <dgm:cxn modelId="{ED3FFB45-C981-4C4F-89FD-AB8225F2EC53}" type="presOf" srcId="{7A080D08-B74F-D44F-8C68-5F522956542B}" destId="{8CE994CF-F997-F048-949C-B149C6368E6D}" srcOrd="0" destOrd="0" presId="urn:microsoft.com/office/officeart/2005/8/layout/hierarchy1"/>
    <dgm:cxn modelId="{767D8669-5B90-254C-917A-55B6E49D73B8}" type="presOf" srcId="{296D2370-795F-DA46-9B7A-BD2B7807A942}" destId="{553DC11B-BDD7-6A48-A75E-5493B63B41AA}" srcOrd="0" destOrd="0" presId="urn:microsoft.com/office/officeart/2005/8/layout/hierarchy1"/>
    <dgm:cxn modelId="{87F90398-B0A7-A24B-81AC-59B57AAB4E38}" srcId="{296D2370-795F-DA46-9B7A-BD2B7807A942}" destId="{7A6DC41D-DA09-704F-9895-C683A06EA78B}" srcOrd="0" destOrd="0" parTransId="{1B51DF05-BE2C-9D4B-BC44-6C7C7BFF8D9B}" sibTransId="{89377725-078E-AB4E-884B-48DA75B920B8}"/>
    <dgm:cxn modelId="{36DCE79B-4895-D249-9348-469024D58656}" srcId="{296D2370-795F-DA46-9B7A-BD2B7807A942}" destId="{89FA1F84-9DE4-6A4E-926D-609F79BFFE8E}" srcOrd="1" destOrd="0" parTransId="{7A080D08-B74F-D44F-8C68-5F522956542B}" sibTransId="{FF4F141D-328D-B844-9224-B60D8A151833}"/>
    <dgm:cxn modelId="{123C68AD-DE1B-134A-8901-754B6CA80155}" srcId="{474DD3EB-6D25-B64D-95FF-3F5684B613EE}" destId="{296D2370-795F-DA46-9B7A-BD2B7807A942}" srcOrd="0" destOrd="0" parTransId="{7D529720-A8CB-DE4B-A7C6-8CF75CC604F4}" sibTransId="{8E342BD8-97E6-714F-80E3-CEB3E556A90F}"/>
    <dgm:cxn modelId="{E972C2C1-7D36-4D44-AAEC-C0B75162D823}" srcId="{296D2370-795F-DA46-9B7A-BD2B7807A942}" destId="{EE9A9374-0502-BC4E-BD01-68FA03D5D671}" srcOrd="2" destOrd="0" parTransId="{ACD5A975-EA66-9F46-8312-4AC507CE7160}" sibTransId="{B8991308-C3B9-0A4D-BD4A-A67F2B3C40A3}"/>
    <dgm:cxn modelId="{E4504FC6-6985-1E43-97E4-B82203A43E39}" type="presOf" srcId="{89FA1F84-9DE4-6A4E-926D-609F79BFFE8E}" destId="{0748ECEC-94DA-C24C-A5BA-14755640869E}" srcOrd="0" destOrd="0" presId="urn:microsoft.com/office/officeart/2005/8/layout/hierarchy1"/>
    <dgm:cxn modelId="{090D0BEC-51E1-F841-8F6D-065CA051FA38}" type="presOf" srcId="{7A6DC41D-DA09-704F-9895-C683A06EA78B}" destId="{28168DCA-F128-1B4A-8B80-18E73E1024D3}" srcOrd="0" destOrd="0" presId="urn:microsoft.com/office/officeart/2005/8/layout/hierarchy1"/>
    <dgm:cxn modelId="{4238EC0F-20D9-4D4F-AE34-26167C3CD28F}" type="presParOf" srcId="{93B46493-EDDE-6C4F-A345-A716220D3F64}" destId="{DD1046EF-8324-8747-BD3A-1C1AE4C46DF2}" srcOrd="0" destOrd="0" presId="urn:microsoft.com/office/officeart/2005/8/layout/hierarchy1"/>
    <dgm:cxn modelId="{C107ED36-9BAD-C249-88B0-7F1339112BE3}" type="presParOf" srcId="{DD1046EF-8324-8747-BD3A-1C1AE4C46DF2}" destId="{9C39B652-3EE6-5747-93B9-ECCDF5C7416C}" srcOrd="0" destOrd="0" presId="urn:microsoft.com/office/officeart/2005/8/layout/hierarchy1"/>
    <dgm:cxn modelId="{D116C2A6-E775-C848-A8EC-36A33696AF7A}" type="presParOf" srcId="{9C39B652-3EE6-5747-93B9-ECCDF5C7416C}" destId="{4D11CEE0-0AF0-9145-AD50-0D13F5334E1D}" srcOrd="0" destOrd="0" presId="urn:microsoft.com/office/officeart/2005/8/layout/hierarchy1"/>
    <dgm:cxn modelId="{C3914A89-EDAF-5F4B-9EAF-97E3EA27A8D6}" type="presParOf" srcId="{9C39B652-3EE6-5747-93B9-ECCDF5C7416C}" destId="{553DC11B-BDD7-6A48-A75E-5493B63B41AA}" srcOrd="1" destOrd="0" presId="urn:microsoft.com/office/officeart/2005/8/layout/hierarchy1"/>
    <dgm:cxn modelId="{C8F49E30-EB1F-6649-B61A-43663BCD970F}" type="presParOf" srcId="{DD1046EF-8324-8747-BD3A-1C1AE4C46DF2}" destId="{D373BF01-3DBA-1247-A990-E1A50E74412A}" srcOrd="1" destOrd="0" presId="urn:microsoft.com/office/officeart/2005/8/layout/hierarchy1"/>
    <dgm:cxn modelId="{063245FF-793E-F941-9DCF-104AA14FABCA}" type="presParOf" srcId="{D373BF01-3DBA-1247-A990-E1A50E74412A}" destId="{7F68DC9A-0D17-0340-96E6-0F7C034EB96E}" srcOrd="0" destOrd="0" presId="urn:microsoft.com/office/officeart/2005/8/layout/hierarchy1"/>
    <dgm:cxn modelId="{D888CED6-1C5E-A146-8F0D-7D5C83F60D50}" type="presParOf" srcId="{D373BF01-3DBA-1247-A990-E1A50E74412A}" destId="{79A03BC3-33BB-D54D-9F51-F1B85399697B}" srcOrd="1" destOrd="0" presId="urn:microsoft.com/office/officeart/2005/8/layout/hierarchy1"/>
    <dgm:cxn modelId="{6E5891D0-A9DA-6A4F-A8D4-054127D8F319}" type="presParOf" srcId="{79A03BC3-33BB-D54D-9F51-F1B85399697B}" destId="{4414CC12-23B7-4C42-B5FC-E009DEEB05C1}" srcOrd="0" destOrd="0" presId="urn:microsoft.com/office/officeart/2005/8/layout/hierarchy1"/>
    <dgm:cxn modelId="{A79F783B-D448-8E4E-80A5-599F1899ED14}" type="presParOf" srcId="{4414CC12-23B7-4C42-B5FC-E009DEEB05C1}" destId="{C5C44E30-F603-D94F-A7C3-298794240B61}" srcOrd="0" destOrd="0" presId="urn:microsoft.com/office/officeart/2005/8/layout/hierarchy1"/>
    <dgm:cxn modelId="{48FCDA15-75AD-CD4A-AE89-FB409DB32140}" type="presParOf" srcId="{4414CC12-23B7-4C42-B5FC-E009DEEB05C1}" destId="{28168DCA-F128-1B4A-8B80-18E73E1024D3}" srcOrd="1" destOrd="0" presId="urn:microsoft.com/office/officeart/2005/8/layout/hierarchy1"/>
    <dgm:cxn modelId="{6B2D6EE5-A7C0-0545-86BD-C54483F73296}" type="presParOf" srcId="{79A03BC3-33BB-D54D-9F51-F1B85399697B}" destId="{1D636161-FD59-4344-96EA-EC3816DB78B5}" srcOrd="1" destOrd="0" presId="urn:microsoft.com/office/officeart/2005/8/layout/hierarchy1"/>
    <dgm:cxn modelId="{09F8D17D-B114-4943-B4EA-F786DCAA3069}" type="presParOf" srcId="{D373BF01-3DBA-1247-A990-E1A50E74412A}" destId="{8CE994CF-F997-F048-949C-B149C6368E6D}" srcOrd="2" destOrd="0" presId="urn:microsoft.com/office/officeart/2005/8/layout/hierarchy1"/>
    <dgm:cxn modelId="{7FE8E417-3938-FB4F-92DD-45D9EACFD443}" type="presParOf" srcId="{D373BF01-3DBA-1247-A990-E1A50E74412A}" destId="{4E795638-C538-9A4E-B795-9E002D12A74D}" srcOrd="3" destOrd="0" presId="urn:microsoft.com/office/officeart/2005/8/layout/hierarchy1"/>
    <dgm:cxn modelId="{98BB528F-BB64-CB4A-95ED-F5F31A34F96F}" type="presParOf" srcId="{4E795638-C538-9A4E-B795-9E002D12A74D}" destId="{ABF80281-F1E0-004D-8373-BC0510CDF474}" srcOrd="0" destOrd="0" presId="urn:microsoft.com/office/officeart/2005/8/layout/hierarchy1"/>
    <dgm:cxn modelId="{83A6F87E-FD46-6C41-AD4B-96048299DBB9}" type="presParOf" srcId="{ABF80281-F1E0-004D-8373-BC0510CDF474}" destId="{D368D97B-3451-D84D-BE0C-994FDCEDDB06}" srcOrd="0" destOrd="0" presId="urn:microsoft.com/office/officeart/2005/8/layout/hierarchy1"/>
    <dgm:cxn modelId="{CD03EF59-854D-A349-8EFF-C3B3F6C69365}" type="presParOf" srcId="{ABF80281-F1E0-004D-8373-BC0510CDF474}" destId="{0748ECEC-94DA-C24C-A5BA-14755640869E}" srcOrd="1" destOrd="0" presId="urn:microsoft.com/office/officeart/2005/8/layout/hierarchy1"/>
    <dgm:cxn modelId="{50016AA7-8F02-7C43-9C9F-201E9C1E5E11}" type="presParOf" srcId="{4E795638-C538-9A4E-B795-9E002D12A74D}" destId="{AACF1C55-9554-7649-8784-0C0252D61778}" srcOrd="1" destOrd="0" presId="urn:microsoft.com/office/officeart/2005/8/layout/hierarchy1"/>
    <dgm:cxn modelId="{EEA845DA-E93D-5747-B272-31C338A06FED}" type="presParOf" srcId="{D373BF01-3DBA-1247-A990-E1A50E74412A}" destId="{AA99F967-F512-7B4C-A47A-F87C12D4084D}" srcOrd="4" destOrd="0" presId="urn:microsoft.com/office/officeart/2005/8/layout/hierarchy1"/>
    <dgm:cxn modelId="{0B294FBA-B6B6-C049-AB8E-2FD40E58883B}" type="presParOf" srcId="{D373BF01-3DBA-1247-A990-E1A50E74412A}" destId="{453F8175-C672-EE4A-A5FF-60E429F0C27E}" srcOrd="5" destOrd="0" presId="urn:microsoft.com/office/officeart/2005/8/layout/hierarchy1"/>
    <dgm:cxn modelId="{598AEBD5-3498-D64E-ACD0-530FF4AEF701}" type="presParOf" srcId="{453F8175-C672-EE4A-A5FF-60E429F0C27E}" destId="{334291E3-990B-1A49-9BE7-E9AD5C20A45C}" srcOrd="0" destOrd="0" presId="urn:microsoft.com/office/officeart/2005/8/layout/hierarchy1"/>
    <dgm:cxn modelId="{8A21FD05-CFB5-D343-90FE-59AC3ECDAE35}" type="presParOf" srcId="{334291E3-990B-1A49-9BE7-E9AD5C20A45C}" destId="{2F092FF2-A5FA-2A41-9BC1-92C6E68F34BB}" srcOrd="0" destOrd="0" presId="urn:microsoft.com/office/officeart/2005/8/layout/hierarchy1"/>
    <dgm:cxn modelId="{E98250D2-7EA0-EB45-BB51-13640F13A923}" type="presParOf" srcId="{334291E3-990B-1A49-9BE7-E9AD5C20A45C}" destId="{04BDADCF-96D5-3643-B60A-439679C09536}" srcOrd="1" destOrd="0" presId="urn:microsoft.com/office/officeart/2005/8/layout/hierarchy1"/>
    <dgm:cxn modelId="{C7039A8C-C25F-BA44-A3DF-2731F9019EB7}" type="presParOf" srcId="{453F8175-C672-EE4A-A5FF-60E429F0C27E}" destId="{19A74DAA-9E9A-7348-851B-77A4091FD86F}" srcOrd="1" destOrd="0" presId="urn:microsoft.com/office/officeart/2005/8/layout/hierarchy1"/>
  </dgm:cxnLst>
  <dgm:bg>
    <a:solidFill>
      <a:schemeClr val="accent6">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142B3C-3594-FF41-B0F7-D2220F2B5D04}" type="doc">
      <dgm:prSet loTypeId="urn:microsoft.com/office/officeart/2008/layout/VerticalCurvedList" loCatId="" qsTypeId="urn:microsoft.com/office/officeart/2005/8/quickstyle/simple4" qsCatId="simple" csTypeId="urn:microsoft.com/office/officeart/2005/8/colors/colorful1#1" csCatId="colorful" phldr="1"/>
      <dgm:spPr/>
      <dgm:t>
        <a:bodyPr/>
        <a:lstStyle/>
        <a:p>
          <a:endParaRPr lang="it-IT"/>
        </a:p>
      </dgm:t>
    </dgm:pt>
    <dgm:pt modelId="{03ACD9FC-D3A4-2A4F-BEC6-B985AE2A2285}">
      <dgm:prSet phldrT="[Testo]"/>
      <dgm:spPr/>
      <dgm:t>
        <a:bodyPr/>
        <a:lstStyle/>
        <a:p>
          <a:r>
            <a:rPr lang="it-IT" dirty="0">
              <a:solidFill>
                <a:schemeClr val="bg1"/>
              </a:solidFill>
              <a:latin typeface="Arial" panose="020B0604020202020204" pitchFamily="34" charset="0"/>
              <a:cs typeface="Arial" panose="020B0604020202020204" pitchFamily="34" charset="0"/>
            </a:rPr>
            <a:t>ENPAM – Medici convenzionati, liberi professionisti </a:t>
          </a:r>
        </a:p>
      </dgm:t>
    </dgm:pt>
    <dgm:pt modelId="{E37A9ADA-7A81-2D42-9D01-E77868455681}" type="parTrans" cxnId="{D34EA834-85BC-2F4C-A7BF-A269CB4E5375}">
      <dgm:prSet/>
      <dgm:spPr/>
      <dgm:t>
        <a:bodyPr/>
        <a:lstStyle/>
        <a:p>
          <a:endParaRPr lang="it-IT"/>
        </a:p>
      </dgm:t>
    </dgm:pt>
    <dgm:pt modelId="{B70BCAFF-1E68-5D48-AB32-AE189C6AA029}" type="sibTrans" cxnId="{D34EA834-85BC-2F4C-A7BF-A269CB4E5375}">
      <dgm:prSet/>
      <dgm:spPr/>
      <dgm:t>
        <a:bodyPr/>
        <a:lstStyle/>
        <a:p>
          <a:endParaRPr lang="it-IT"/>
        </a:p>
      </dgm:t>
    </dgm:pt>
    <dgm:pt modelId="{74A31C59-4359-E04E-883E-19EBBC284889}">
      <dgm:prSet phldrT="[Testo]"/>
      <dgm:spPr/>
      <dgm:t>
        <a:bodyPr/>
        <a:lstStyle/>
        <a:p>
          <a:r>
            <a:rPr lang="it-IT" dirty="0">
              <a:solidFill>
                <a:schemeClr val="bg1"/>
              </a:solidFill>
              <a:latin typeface="Arial" panose="020B0604020202020204" pitchFamily="34" charset="0"/>
              <a:cs typeface="Arial" panose="020B0604020202020204" pitchFamily="34" charset="0"/>
            </a:rPr>
            <a:t>FNOPI (ex IPASVI – Infermieri Professionisti, Vigilatrici, Assistenti sanitari </a:t>
          </a:r>
        </a:p>
      </dgm:t>
    </dgm:pt>
    <dgm:pt modelId="{7B5B350F-4F5A-3142-AAF9-568AE61C1D75}" type="parTrans" cxnId="{934E3AA4-2D46-A245-97D0-0E31DFCA67B0}">
      <dgm:prSet/>
      <dgm:spPr/>
      <dgm:t>
        <a:bodyPr/>
        <a:lstStyle/>
        <a:p>
          <a:endParaRPr lang="it-IT"/>
        </a:p>
      </dgm:t>
    </dgm:pt>
    <dgm:pt modelId="{123F0805-817D-4645-8EDA-7738FCCD65CB}" type="sibTrans" cxnId="{934E3AA4-2D46-A245-97D0-0E31DFCA67B0}">
      <dgm:prSet/>
      <dgm:spPr/>
      <dgm:t>
        <a:bodyPr/>
        <a:lstStyle/>
        <a:p>
          <a:endParaRPr lang="it-IT"/>
        </a:p>
      </dgm:t>
    </dgm:pt>
    <dgm:pt modelId="{1B0896CB-6AEB-134E-B144-3D728B86C3D2}">
      <dgm:prSet phldrT="[Testo]"/>
      <dgm:spPr/>
      <dgm:t>
        <a:bodyPr/>
        <a:lstStyle/>
        <a:p>
          <a:r>
            <a:rPr lang="it-IT" dirty="0" err="1">
              <a:solidFill>
                <a:schemeClr val="bg1"/>
              </a:solidFill>
              <a:latin typeface="Arial" panose="020B0604020202020204" pitchFamily="34" charset="0"/>
              <a:cs typeface="Arial" panose="020B0604020202020204" pitchFamily="34" charset="0"/>
            </a:rPr>
            <a:t>SIVeMP</a:t>
          </a:r>
          <a:r>
            <a:rPr lang="it-IT" dirty="0">
              <a:solidFill>
                <a:schemeClr val="bg1"/>
              </a:solidFill>
              <a:latin typeface="Arial" panose="020B0604020202020204" pitchFamily="34" charset="0"/>
              <a:cs typeface="Arial" panose="020B0604020202020204" pitchFamily="34" charset="0"/>
            </a:rPr>
            <a:t> – Veterinari </a:t>
          </a:r>
        </a:p>
      </dgm:t>
    </dgm:pt>
    <dgm:pt modelId="{868AC3AC-FB59-704E-AD8A-4B566CBEA5E1}" type="parTrans" cxnId="{5DDF1828-45C2-B140-AF8D-0FDE44789047}">
      <dgm:prSet/>
      <dgm:spPr/>
      <dgm:t>
        <a:bodyPr/>
        <a:lstStyle/>
        <a:p>
          <a:endParaRPr lang="it-IT"/>
        </a:p>
      </dgm:t>
    </dgm:pt>
    <dgm:pt modelId="{55BFC515-2E43-A043-B48D-3CBBFDEA3A2E}" type="sibTrans" cxnId="{5DDF1828-45C2-B140-AF8D-0FDE44789047}">
      <dgm:prSet/>
      <dgm:spPr/>
      <dgm:t>
        <a:bodyPr/>
        <a:lstStyle/>
        <a:p>
          <a:endParaRPr lang="it-IT"/>
        </a:p>
      </dgm:t>
    </dgm:pt>
    <dgm:pt modelId="{32DE77C2-99D5-FB47-A206-33EB51C4609F}">
      <dgm:prSet/>
      <dgm:spPr/>
      <dgm:t>
        <a:bodyPr/>
        <a:lstStyle/>
        <a:p>
          <a:r>
            <a:rPr lang="it-IT" dirty="0">
              <a:solidFill>
                <a:schemeClr val="bg1"/>
              </a:solidFill>
              <a:latin typeface="Arial" panose="020B0604020202020204" pitchFamily="34" charset="0"/>
              <a:cs typeface="Arial" panose="020B0604020202020204" pitchFamily="34" charset="0"/>
            </a:rPr>
            <a:t>ENPAPI – Infermieri liberi professionisti</a:t>
          </a:r>
        </a:p>
      </dgm:t>
    </dgm:pt>
    <dgm:pt modelId="{43A27EF2-A6CC-4843-8A89-26FDBF28E34C}" type="parTrans" cxnId="{180BD7A3-7135-7249-8A6F-F10B73994810}">
      <dgm:prSet/>
      <dgm:spPr/>
      <dgm:t>
        <a:bodyPr/>
        <a:lstStyle/>
        <a:p>
          <a:endParaRPr lang="it-IT"/>
        </a:p>
      </dgm:t>
    </dgm:pt>
    <dgm:pt modelId="{72FD3C18-1098-1D48-ABD2-2B6163993C1B}" type="sibTrans" cxnId="{180BD7A3-7135-7249-8A6F-F10B73994810}">
      <dgm:prSet/>
      <dgm:spPr/>
      <dgm:t>
        <a:bodyPr/>
        <a:lstStyle/>
        <a:p>
          <a:endParaRPr lang="it-IT"/>
        </a:p>
      </dgm:t>
    </dgm:pt>
    <dgm:pt modelId="{CA5B0F0A-90FB-4C41-8371-6D06257792F7}">
      <dgm:prSet phldrT="[Testo]"/>
      <dgm:spPr/>
      <dgm:t>
        <a:bodyPr/>
        <a:lstStyle/>
        <a:p>
          <a:r>
            <a:rPr lang="it-IT" dirty="0">
              <a:solidFill>
                <a:schemeClr val="bg1"/>
              </a:solidFill>
              <a:latin typeface="Arial" panose="020B0604020202020204" pitchFamily="34" charset="0"/>
              <a:cs typeface="Arial" panose="020B0604020202020204" pitchFamily="34" charset="0"/>
            </a:rPr>
            <a:t>I soggetti fiscalmente a carico degli iscritti al Fondo</a:t>
          </a:r>
        </a:p>
      </dgm:t>
    </dgm:pt>
    <dgm:pt modelId="{087F6736-ED02-40F6-9347-EFB60E53D7B1}" type="parTrans" cxnId="{3CE003F2-2F8B-4EC7-8152-824A0F918FE0}">
      <dgm:prSet/>
      <dgm:spPr/>
      <dgm:t>
        <a:bodyPr/>
        <a:lstStyle/>
        <a:p>
          <a:endParaRPr lang="it-IT"/>
        </a:p>
      </dgm:t>
    </dgm:pt>
    <dgm:pt modelId="{C2CE53D7-7AE3-4779-9DA9-545FBF83850D}" type="sibTrans" cxnId="{3CE003F2-2F8B-4EC7-8152-824A0F918FE0}">
      <dgm:prSet/>
      <dgm:spPr/>
      <dgm:t>
        <a:bodyPr/>
        <a:lstStyle/>
        <a:p>
          <a:endParaRPr lang="it-IT"/>
        </a:p>
      </dgm:t>
    </dgm:pt>
    <dgm:pt modelId="{91D74B3A-7FED-CE4F-B68E-D39EC7CF3D47}">
      <dgm:prSet/>
      <dgm:spPr/>
      <dgm:t>
        <a:bodyPr/>
        <a:lstStyle/>
        <a:p>
          <a:r>
            <a:rPr lang="it-IT" dirty="0">
              <a:solidFill>
                <a:schemeClr val="bg1"/>
              </a:solidFill>
              <a:latin typeface="Arial" panose="020B0604020202020204" pitchFamily="34" charset="0"/>
              <a:cs typeface="Arial" panose="020B0604020202020204" pitchFamily="34" charset="0"/>
            </a:rPr>
            <a:t>ENPAF – Farmacisti</a:t>
          </a:r>
        </a:p>
      </dgm:t>
    </dgm:pt>
    <dgm:pt modelId="{B13CA10E-A2DC-A14F-8D96-3486E5723EC8}" type="sibTrans" cxnId="{052B50F0-4436-D04D-B97D-9B806ED25D7E}">
      <dgm:prSet/>
      <dgm:spPr/>
      <dgm:t>
        <a:bodyPr/>
        <a:lstStyle/>
        <a:p>
          <a:endParaRPr lang="it-IT"/>
        </a:p>
      </dgm:t>
    </dgm:pt>
    <dgm:pt modelId="{39BC5E53-0E30-0743-922C-763EA8F5E5B8}" type="parTrans" cxnId="{052B50F0-4436-D04D-B97D-9B806ED25D7E}">
      <dgm:prSet/>
      <dgm:spPr/>
      <dgm:t>
        <a:bodyPr/>
        <a:lstStyle/>
        <a:p>
          <a:endParaRPr lang="it-IT"/>
        </a:p>
      </dgm:t>
    </dgm:pt>
    <dgm:pt modelId="{8CB6F12A-D764-CF47-AC63-621A05ECB845}" type="pres">
      <dgm:prSet presAssocID="{33142B3C-3594-FF41-B0F7-D2220F2B5D04}" presName="Name0" presStyleCnt="0">
        <dgm:presLayoutVars>
          <dgm:chMax val="7"/>
          <dgm:chPref val="7"/>
          <dgm:dir/>
        </dgm:presLayoutVars>
      </dgm:prSet>
      <dgm:spPr/>
    </dgm:pt>
    <dgm:pt modelId="{0D8A2772-AF8B-0B42-B653-285EAE4C7EAA}" type="pres">
      <dgm:prSet presAssocID="{33142B3C-3594-FF41-B0F7-D2220F2B5D04}" presName="Name1" presStyleCnt="0"/>
      <dgm:spPr/>
    </dgm:pt>
    <dgm:pt modelId="{B17BF42B-CDA6-AA46-8D4A-15489FF10C1C}" type="pres">
      <dgm:prSet presAssocID="{33142B3C-3594-FF41-B0F7-D2220F2B5D04}" presName="cycle" presStyleCnt="0"/>
      <dgm:spPr/>
    </dgm:pt>
    <dgm:pt modelId="{F92451E0-4F24-F14E-B3BE-515736086FC1}" type="pres">
      <dgm:prSet presAssocID="{33142B3C-3594-FF41-B0F7-D2220F2B5D04}" presName="srcNode" presStyleLbl="node1" presStyleIdx="0" presStyleCnt="6"/>
      <dgm:spPr/>
    </dgm:pt>
    <dgm:pt modelId="{53080C5E-4712-9249-9CF8-A3A03ACBA428}" type="pres">
      <dgm:prSet presAssocID="{33142B3C-3594-FF41-B0F7-D2220F2B5D04}" presName="conn" presStyleLbl="parChTrans1D2" presStyleIdx="0" presStyleCnt="1"/>
      <dgm:spPr/>
    </dgm:pt>
    <dgm:pt modelId="{4158E6D0-4583-4A40-BC7F-20C8D773A22F}" type="pres">
      <dgm:prSet presAssocID="{33142B3C-3594-FF41-B0F7-D2220F2B5D04}" presName="extraNode" presStyleLbl="node1" presStyleIdx="0" presStyleCnt="6"/>
      <dgm:spPr/>
    </dgm:pt>
    <dgm:pt modelId="{B959215A-49F2-4F41-9539-65ECB2D34EC4}" type="pres">
      <dgm:prSet presAssocID="{33142B3C-3594-FF41-B0F7-D2220F2B5D04}" presName="dstNode" presStyleLbl="node1" presStyleIdx="0" presStyleCnt="6"/>
      <dgm:spPr/>
    </dgm:pt>
    <dgm:pt modelId="{895F6E5B-23FE-7943-95D0-E13C914317A6}" type="pres">
      <dgm:prSet presAssocID="{03ACD9FC-D3A4-2A4F-BEC6-B985AE2A2285}" presName="text_1" presStyleLbl="node1" presStyleIdx="0" presStyleCnt="6">
        <dgm:presLayoutVars>
          <dgm:bulletEnabled val="1"/>
        </dgm:presLayoutVars>
      </dgm:prSet>
      <dgm:spPr/>
    </dgm:pt>
    <dgm:pt modelId="{48A8BCF6-CE60-724D-A949-E30CED0C9993}" type="pres">
      <dgm:prSet presAssocID="{03ACD9FC-D3A4-2A4F-BEC6-B985AE2A2285}" presName="accent_1" presStyleCnt="0"/>
      <dgm:spPr/>
    </dgm:pt>
    <dgm:pt modelId="{BC3A968B-19A6-BB47-9FE9-48C9FA4A92CD}" type="pres">
      <dgm:prSet presAssocID="{03ACD9FC-D3A4-2A4F-BEC6-B985AE2A2285}" presName="accentRepeatNode" presStyleLbl="solidFgAcc1" presStyleIdx="0" presStyleCnt="6"/>
      <dgm:spPr/>
    </dgm:pt>
    <dgm:pt modelId="{17C23EBA-ADB1-A34A-8175-404A8F192903}" type="pres">
      <dgm:prSet presAssocID="{91D74B3A-7FED-CE4F-B68E-D39EC7CF3D47}" presName="text_2" presStyleLbl="node1" presStyleIdx="1" presStyleCnt="6">
        <dgm:presLayoutVars>
          <dgm:bulletEnabled val="1"/>
        </dgm:presLayoutVars>
      </dgm:prSet>
      <dgm:spPr/>
    </dgm:pt>
    <dgm:pt modelId="{645243F0-6FB2-C547-BD08-EDCAFC8D8021}" type="pres">
      <dgm:prSet presAssocID="{91D74B3A-7FED-CE4F-B68E-D39EC7CF3D47}" presName="accent_2" presStyleCnt="0"/>
      <dgm:spPr/>
    </dgm:pt>
    <dgm:pt modelId="{6579A369-6212-1C4A-B031-27CB1AD3D3C0}" type="pres">
      <dgm:prSet presAssocID="{91D74B3A-7FED-CE4F-B68E-D39EC7CF3D47}" presName="accentRepeatNode" presStyleLbl="solidFgAcc1" presStyleIdx="1" presStyleCnt="6"/>
      <dgm:spPr/>
    </dgm:pt>
    <dgm:pt modelId="{0BFD3EE5-39DB-594E-ACD6-F238E5FD7F93}" type="pres">
      <dgm:prSet presAssocID="{32DE77C2-99D5-FB47-A206-33EB51C4609F}" presName="text_3" presStyleLbl="node1" presStyleIdx="2" presStyleCnt="6">
        <dgm:presLayoutVars>
          <dgm:bulletEnabled val="1"/>
        </dgm:presLayoutVars>
      </dgm:prSet>
      <dgm:spPr/>
    </dgm:pt>
    <dgm:pt modelId="{9F726D32-871D-8D48-B889-44757011104E}" type="pres">
      <dgm:prSet presAssocID="{32DE77C2-99D5-FB47-A206-33EB51C4609F}" presName="accent_3" presStyleCnt="0"/>
      <dgm:spPr/>
    </dgm:pt>
    <dgm:pt modelId="{969D35EB-B892-C044-B242-CF969AB2C47D}" type="pres">
      <dgm:prSet presAssocID="{32DE77C2-99D5-FB47-A206-33EB51C4609F}" presName="accentRepeatNode" presStyleLbl="solidFgAcc1" presStyleIdx="2" presStyleCnt="6"/>
      <dgm:spPr/>
    </dgm:pt>
    <dgm:pt modelId="{66AAE76A-86CE-F042-8B21-C50CB44650B4}" type="pres">
      <dgm:prSet presAssocID="{74A31C59-4359-E04E-883E-19EBBC284889}" presName="text_4" presStyleLbl="node1" presStyleIdx="3" presStyleCnt="6">
        <dgm:presLayoutVars>
          <dgm:bulletEnabled val="1"/>
        </dgm:presLayoutVars>
      </dgm:prSet>
      <dgm:spPr/>
    </dgm:pt>
    <dgm:pt modelId="{E6FE97C6-81A0-B34D-9F2B-B4D43CED6786}" type="pres">
      <dgm:prSet presAssocID="{74A31C59-4359-E04E-883E-19EBBC284889}" presName="accent_4" presStyleCnt="0"/>
      <dgm:spPr/>
    </dgm:pt>
    <dgm:pt modelId="{F6B9F212-C7DE-A646-B992-3C4D5044E749}" type="pres">
      <dgm:prSet presAssocID="{74A31C59-4359-E04E-883E-19EBBC284889}" presName="accentRepeatNode" presStyleLbl="solidFgAcc1" presStyleIdx="3" presStyleCnt="6"/>
      <dgm:spPr/>
    </dgm:pt>
    <dgm:pt modelId="{0B69C140-CAE3-EE49-BCA4-933719B2F361}" type="pres">
      <dgm:prSet presAssocID="{1B0896CB-6AEB-134E-B144-3D728B86C3D2}" presName="text_5" presStyleLbl="node1" presStyleIdx="4" presStyleCnt="6">
        <dgm:presLayoutVars>
          <dgm:bulletEnabled val="1"/>
        </dgm:presLayoutVars>
      </dgm:prSet>
      <dgm:spPr/>
    </dgm:pt>
    <dgm:pt modelId="{C4C91955-9FFC-4849-B149-9E0C8DA07C8D}" type="pres">
      <dgm:prSet presAssocID="{1B0896CB-6AEB-134E-B144-3D728B86C3D2}" presName="accent_5" presStyleCnt="0"/>
      <dgm:spPr/>
    </dgm:pt>
    <dgm:pt modelId="{3C86BDD2-9333-E24B-9452-3557226F75BC}" type="pres">
      <dgm:prSet presAssocID="{1B0896CB-6AEB-134E-B144-3D728B86C3D2}" presName="accentRepeatNode" presStyleLbl="solidFgAcc1" presStyleIdx="4" presStyleCnt="6"/>
      <dgm:spPr/>
    </dgm:pt>
    <dgm:pt modelId="{EAC76D2C-D68B-4DF9-8D11-B0EC334E7FB2}" type="pres">
      <dgm:prSet presAssocID="{CA5B0F0A-90FB-4C41-8371-6D06257792F7}" presName="text_6" presStyleLbl="node1" presStyleIdx="5" presStyleCnt="6">
        <dgm:presLayoutVars>
          <dgm:bulletEnabled val="1"/>
        </dgm:presLayoutVars>
      </dgm:prSet>
      <dgm:spPr/>
    </dgm:pt>
    <dgm:pt modelId="{D19D5BAD-82FB-4F75-AE1E-9D65765F4DCE}" type="pres">
      <dgm:prSet presAssocID="{CA5B0F0A-90FB-4C41-8371-6D06257792F7}" presName="accent_6" presStyleCnt="0"/>
      <dgm:spPr/>
    </dgm:pt>
    <dgm:pt modelId="{9CA4C32F-D546-49C5-A883-EEE122CE47D7}" type="pres">
      <dgm:prSet presAssocID="{CA5B0F0A-90FB-4C41-8371-6D06257792F7}" presName="accentRepeatNode" presStyleLbl="solidFgAcc1" presStyleIdx="5" presStyleCnt="6"/>
      <dgm:spPr/>
    </dgm:pt>
  </dgm:ptLst>
  <dgm:cxnLst>
    <dgm:cxn modelId="{1A9A6917-A44A-8D41-A8C1-011407FE5F2C}" type="presOf" srcId="{91D74B3A-7FED-CE4F-B68E-D39EC7CF3D47}" destId="{17C23EBA-ADB1-A34A-8175-404A8F192903}" srcOrd="0" destOrd="0" presId="urn:microsoft.com/office/officeart/2008/layout/VerticalCurvedList"/>
    <dgm:cxn modelId="{5DDF1828-45C2-B140-AF8D-0FDE44789047}" srcId="{33142B3C-3594-FF41-B0F7-D2220F2B5D04}" destId="{1B0896CB-6AEB-134E-B144-3D728B86C3D2}" srcOrd="4" destOrd="0" parTransId="{868AC3AC-FB59-704E-AD8A-4B566CBEA5E1}" sibTransId="{55BFC515-2E43-A043-B48D-3CBBFDEA3A2E}"/>
    <dgm:cxn modelId="{D34EA834-85BC-2F4C-A7BF-A269CB4E5375}" srcId="{33142B3C-3594-FF41-B0F7-D2220F2B5D04}" destId="{03ACD9FC-D3A4-2A4F-BEC6-B985AE2A2285}" srcOrd="0" destOrd="0" parTransId="{E37A9ADA-7A81-2D42-9D01-E77868455681}" sibTransId="{B70BCAFF-1E68-5D48-AB32-AE189C6AA029}"/>
    <dgm:cxn modelId="{1568DE84-8B96-7F4B-8CC1-BF81C963EBA7}" type="presOf" srcId="{32DE77C2-99D5-FB47-A206-33EB51C4609F}" destId="{0BFD3EE5-39DB-594E-ACD6-F238E5FD7F93}" srcOrd="0" destOrd="0" presId="urn:microsoft.com/office/officeart/2008/layout/VerticalCurvedList"/>
    <dgm:cxn modelId="{180BD7A3-7135-7249-8A6F-F10B73994810}" srcId="{33142B3C-3594-FF41-B0F7-D2220F2B5D04}" destId="{32DE77C2-99D5-FB47-A206-33EB51C4609F}" srcOrd="2" destOrd="0" parTransId="{43A27EF2-A6CC-4843-8A89-26FDBF28E34C}" sibTransId="{72FD3C18-1098-1D48-ABD2-2B6163993C1B}"/>
    <dgm:cxn modelId="{934E3AA4-2D46-A245-97D0-0E31DFCA67B0}" srcId="{33142B3C-3594-FF41-B0F7-D2220F2B5D04}" destId="{74A31C59-4359-E04E-883E-19EBBC284889}" srcOrd="3" destOrd="0" parTransId="{7B5B350F-4F5A-3142-AAF9-568AE61C1D75}" sibTransId="{123F0805-817D-4645-8EDA-7738FCCD65CB}"/>
    <dgm:cxn modelId="{020B02A9-4E07-7745-83E7-06BB1EEFE5AB}" type="presOf" srcId="{B70BCAFF-1E68-5D48-AB32-AE189C6AA029}" destId="{53080C5E-4712-9249-9CF8-A3A03ACBA428}" srcOrd="0" destOrd="0" presId="urn:microsoft.com/office/officeart/2008/layout/VerticalCurvedList"/>
    <dgm:cxn modelId="{E85C01AF-65B4-DF4F-9567-6BF841B833D7}" type="presOf" srcId="{1B0896CB-6AEB-134E-B144-3D728B86C3D2}" destId="{0B69C140-CAE3-EE49-BCA4-933719B2F361}" srcOrd="0" destOrd="0" presId="urn:microsoft.com/office/officeart/2008/layout/VerticalCurvedList"/>
    <dgm:cxn modelId="{CEC253B2-FA62-4C4A-9211-AB86A35355C9}" type="presOf" srcId="{CA5B0F0A-90FB-4C41-8371-6D06257792F7}" destId="{EAC76D2C-D68B-4DF9-8D11-B0EC334E7FB2}" srcOrd="0" destOrd="0" presId="urn:microsoft.com/office/officeart/2008/layout/VerticalCurvedList"/>
    <dgm:cxn modelId="{AFF5D5B5-41AD-9646-8D14-691A113DF07E}" type="presOf" srcId="{33142B3C-3594-FF41-B0F7-D2220F2B5D04}" destId="{8CB6F12A-D764-CF47-AC63-621A05ECB845}" srcOrd="0" destOrd="0" presId="urn:microsoft.com/office/officeart/2008/layout/VerticalCurvedList"/>
    <dgm:cxn modelId="{32648DD8-BC5C-DF46-9452-91A514A78336}" type="presOf" srcId="{03ACD9FC-D3A4-2A4F-BEC6-B985AE2A2285}" destId="{895F6E5B-23FE-7943-95D0-E13C914317A6}" srcOrd="0" destOrd="0" presId="urn:microsoft.com/office/officeart/2008/layout/VerticalCurvedList"/>
    <dgm:cxn modelId="{052B50F0-4436-D04D-B97D-9B806ED25D7E}" srcId="{33142B3C-3594-FF41-B0F7-D2220F2B5D04}" destId="{91D74B3A-7FED-CE4F-B68E-D39EC7CF3D47}" srcOrd="1" destOrd="0" parTransId="{39BC5E53-0E30-0743-922C-763EA8F5E5B8}" sibTransId="{B13CA10E-A2DC-A14F-8D96-3486E5723EC8}"/>
    <dgm:cxn modelId="{3CE003F2-2F8B-4EC7-8152-824A0F918FE0}" srcId="{33142B3C-3594-FF41-B0F7-D2220F2B5D04}" destId="{CA5B0F0A-90FB-4C41-8371-6D06257792F7}" srcOrd="5" destOrd="0" parTransId="{087F6736-ED02-40F6-9347-EFB60E53D7B1}" sibTransId="{C2CE53D7-7AE3-4779-9DA9-545FBF83850D}"/>
    <dgm:cxn modelId="{280810F7-C3F3-8C43-BB6E-36BF72F95E61}" type="presOf" srcId="{74A31C59-4359-E04E-883E-19EBBC284889}" destId="{66AAE76A-86CE-F042-8B21-C50CB44650B4}" srcOrd="0" destOrd="0" presId="urn:microsoft.com/office/officeart/2008/layout/VerticalCurvedList"/>
    <dgm:cxn modelId="{B04AF19F-7437-6D4A-B041-5895C5273F1C}" type="presParOf" srcId="{8CB6F12A-D764-CF47-AC63-621A05ECB845}" destId="{0D8A2772-AF8B-0B42-B653-285EAE4C7EAA}" srcOrd="0" destOrd="0" presId="urn:microsoft.com/office/officeart/2008/layout/VerticalCurvedList"/>
    <dgm:cxn modelId="{3C2AA62F-F861-0C4C-8B59-2CC55AB6A38B}" type="presParOf" srcId="{0D8A2772-AF8B-0B42-B653-285EAE4C7EAA}" destId="{B17BF42B-CDA6-AA46-8D4A-15489FF10C1C}" srcOrd="0" destOrd="0" presId="urn:microsoft.com/office/officeart/2008/layout/VerticalCurvedList"/>
    <dgm:cxn modelId="{442300AF-7C05-1E4E-8AA9-419C3618B50F}" type="presParOf" srcId="{B17BF42B-CDA6-AA46-8D4A-15489FF10C1C}" destId="{F92451E0-4F24-F14E-B3BE-515736086FC1}" srcOrd="0" destOrd="0" presId="urn:microsoft.com/office/officeart/2008/layout/VerticalCurvedList"/>
    <dgm:cxn modelId="{93515019-6EFB-9649-9775-C27F524FE3AE}" type="presParOf" srcId="{B17BF42B-CDA6-AA46-8D4A-15489FF10C1C}" destId="{53080C5E-4712-9249-9CF8-A3A03ACBA428}" srcOrd="1" destOrd="0" presId="urn:microsoft.com/office/officeart/2008/layout/VerticalCurvedList"/>
    <dgm:cxn modelId="{F748D119-D7B1-A746-AE58-44766F2481A0}" type="presParOf" srcId="{B17BF42B-CDA6-AA46-8D4A-15489FF10C1C}" destId="{4158E6D0-4583-4A40-BC7F-20C8D773A22F}" srcOrd="2" destOrd="0" presId="urn:microsoft.com/office/officeart/2008/layout/VerticalCurvedList"/>
    <dgm:cxn modelId="{6D70400E-2006-884E-8BCF-9BA46EB0BAF7}" type="presParOf" srcId="{B17BF42B-CDA6-AA46-8D4A-15489FF10C1C}" destId="{B959215A-49F2-4F41-9539-65ECB2D34EC4}" srcOrd="3" destOrd="0" presId="urn:microsoft.com/office/officeart/2008/layout/VerticalCurvedList"/>
    <dgm:cxn modelId="{9E532888-56A7-FD4E-A51C-BB9F70560292}" type="presParOf" srcId="{0D8A2772-AF8B-0B42-B653-285EAE4C7EAA}" destId="{895F6E5B-23FE-7943-95D0-E13C914317A6}" srcOrd="1" destOrd="0" presId="urn:microsoft.com/office/officeart/2008/layout/VerticalCurvedList"/>
    <dgm:cxn modelId="{9D1ADFED-9ACE-1C42-B3F3-963DAAF31637}" type="presParOf" srcId="{0D8A2772-AF8B-0B42-B653-285EAE4C7EAA}" destId="{48A8BCF6-CE60-724D-A949-E30CED0C9993}" srcOrd="2" destOrd="0" presId="urn:microsoft.com/office/officeart/2008/layout/VerticalCurvedList"/>
    <dgm:cxn modelId="{4C64478E-CBDB-164F-8E11-28AE7074C67A}" type="presParOf" srcId="{48A8BCF6-CE60-724D-A949-E30CED0C9993}" destId="{BC3A968B-19A6-BB47-9FE9-48C9FA4A92CD}" srcOrd="0" destOrd="0" presId="urn:microsoft.com/office/officeart/2008/layout/VerticalCurvedList"/>
    <dgm:cxn modelId="{6E43459A-C06D-174A-B63F-99E05C15D48A}" type="presParOf" srcId="{0D8A2772-AF8B-0B42-B653-285EAE4C7EAA}" destId="{17C23EBA-ADB1-A34A-8175-404A8F192903}" srcOrd="3" destOrd="0" presId="urn:microsoft.com/office/officeart/2008/layout/VerticalCurvedList"/>
    <dgm:cxn modelId="{2C8BE579-0B9A-ED42-89F3-7A84D7BC1C2C}" type="presParOf" srcId="{0D8A2772-AF8B-0B42-B653-285EAE4C7EAA}" destId="{645243F0-6FB2-C547-BD08-EDCAFC8D8021}" srcOrd="4" destOrd="0" presId="urn:microsoft.com/office/officeart/2008/layout/VerticalCurvedList"/>
    <dgm:cxn modelId="{9160F79A-6956-A743-8A47-8D2FD0E76393}" type="presParOf" srcId="{645243F0-6FB2-C547-BD08-EDCAFC8D8021}" destId="{6579A369-6212-1C4A-B031-27CB1AD3D3C0}" srcOrd="0" destOrd="0" presId="urn:microsoft.com/office/officeart/2008/layout/VerticalCurvedList"/>
    <dgm:cxn modelId="{059CA867-5497-5443-A256-1DBBCE0ABD9B}" type="presParOf" srcId="{0D8A2772-AF8B-0B42-B653-285EAE4C7EAA}" destId="{0BFD3EE5-39DB-594E-ACD6-F238E5FD7F93}" srcOrd="5" destOrd="0" presId="urn:microsoft.com/office/officeart/2008/layout/VerticalCurvedList"/>
    <dgm:cxn modelId="{A8FB04C2-8488-1349-BCFE-3315E9D847BB}" type="presParOf" srcId="{0D8A2772-AF8B-0B42-B653-285EAE4C7EAA}" destId="{9F726D32-871D-8D48-B889-44757011104E}" srcOrd="6" destOrd="0" presId="urn:microsoft.com/office/officeart/2008/layout/VerticalCurvedList"/>
    <dgm:cxn modelId="{6F0D2492-B27D-864D-8966-0D0BD433E57F}" type="presParOf" srcId="{9F726D32-871D-8D48-B889-44757011104E}" destId="{969D35EB-B892-C044-B242-CF969AB2C47D}" srcOrd="0" destOrd="0" presId="urn:microsoft.com/office/officeart/2008/layout/VerticalCurvedList"/>
    <dgm:cxn modelId="{51707193-201B-A94F-A078-6286BD69CA65}" type="presParOf" srcId="{0D8A2772-AF8B-0B42-B653-285EAE4C7EAA}" destId="{66AAE76A-86CE-F042-8B21-C50CB44650B4}" srcOrd="7" destOrd="0" presId="urn:microsoft.com/office/officeart/2008/layout/VerticalCurvedList"/>
    <dgm:cxn modelId="{7FC78541-9886-8F4F-9F6F-FDBAC4E5EA10}" type="presParOf" srcId="{0D8A2772-AF8B-0B42-B653-285EAE4C7EAA}" destId="{E6FE97C6-81A0-B34D-9F2B-B4D43CED6786}" srcOrd="8" destOrd="0" presId="urn:microsoft.com/office/officeart/2008/layout/VerticalCurvedList"/>
    <dgm:cxn modelId="{E3D237A9-AC51-1140-8CD9-5B836D313EA0}" type="presParOf" srcId="{E6FE97C6-81A0-B34D-9F2B-B4D43CED6786}" destId="{F6B9F212-C7DE-A646-B992-3C4D5044E749}" srcOrd="0" destOrd="0" presId="urn:microsoft.com/office/officeart/2008/layout/VerticalCurvedList"/>
    <dgm:cxn modelId="{3B481245-A0F9-1E4E-9862-C0C3A9107CE6}" type="presParOf" srcId="{0D8A2772-AF8B-0B42-B653-285EAE4C7EAA}" destId="{0B69C140-CAE3-EE49-BCA4-933719B2F361}" srcOrd="9" destOrd="0" presId="urn:microsoft.com/office/officeart/2008/layout/VerticalCurvedList"/>
    <dgm:cxn modelId="{138D0F2A-91E9-2C4D-812F-A81535E10E5E}" type="presParOf" srcId="{0D8A2772-AF8B-0B42-B653-285EAE4C7EAA}" destId="{C4C91955-9FFC-4849-B149-9E0C8DA07C8D}" srcOrd="10" destOrd="0" presId="urn:microsoft.com/office/officeart/2008/layout/VerticalCurvedList"/>
    <dgm:cxn modelId="{83DB28DE-D2FB-F24D-B1D2-464575E89652}" type="presParOf" srcId="{C4C91955-9FFC-4849-B149-9E0C8DA07C8D}" destId="{3C86BDD2-9333-E24B-9452-3557226F75BC}" srcOrd="0" destOrd="0" presId="urn:microsoft.com/office/officeart/2008/layout/VerticalCurvedList"/>
    <dgm:cxn modelId="{7BC1D4AE-69BA-4F51-9974-131CE16CAB01}" type="presParOf" srcId="{0D8A2772-AF8B-0B42-B653-285EAE4C7EAA}" destId="{EAC76D2C-D68B-4DF9-8D11-B0EC334E7FB2}" srcOrd="11" destOrd="0" presId="urn:microsoft.com/office/officeart/2008/layout/VerticalCurvedList"/>
    <dgm:cxn modelId="{2885B643-480B-4CA6-B16F-E414E8ACA27D}" type="presParOf" srcId="{0D8A2772-AF8B-0B42-B653-285EAE4C7EAA}" destId="{D19D5BAD-82FB-4F75-AE1E-9D65765F4DCE}" srcOrd="12" destOrd="0" presId="urn:microsoft.com/office/officeart/2008/layout/VerticalCurvedList"/>
    <dgm:cxn modelId="{F28666DD-ACCB-420D-B99E-103CC5602170}" type="presParOf" srcId="{D19D5BAD-82FB-4F75-AE1E-9D65765F4DCE}" destId="{9CA4C32F-D546-49C5-A883-EEE122CE47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142B3C-3594-FF41-B0F7-D2220F2B5D04}" type="doc">
      <dgm:prSet loTypeId="urn:microsoft.com/office/officeart/2008/layout/VerticalCurvedList" loCatId="" qsTypeId="urn:microsoft.com/office/officeart/2005/8/quickstyle/simple4" qsCatId="simple" csTypeId="urn:microsoft.com/office/officeart/2005/8/colors/colorful1#1" csCatId="colorful" phldr="1"/>
      <dgm:spPr/>
      <dgm:t>
        <a:bodyPr/>
        <a:lstStyle/>
        <a:p>
          <a:endParaRPr lang="it-IT"/>
        </a:p>
      </dgm:t>
    </dgm:pt>
    <dgm:pt modelId="{03ACD9FC-D3A4-2A4F-BEC6-B985AE2A2285}">
      <dgm:prSet phldrT="[Testo]"/>
      <dgm:spPr/>
      <dgm:t>
        <a:bodyPr/>
        <a:lstStyle/>
        <a:p>
          <a:r>
            <a:rPr lang="it-IT" dirty="0">
              <a:solidFill>
                <a:schemeClr val="bg1"/>
              </a:solidFill>
              <a:latin typeface="Arial" panose="020B0604020202020204" pitchFamily="34" charset="0"/>
              <a:cs typeface="Arial" panose="020B0604020202020204" pitchFamily="34" charset="0"/>
            </a:rPr>
            <a:t>Studenti del V e VI anno di Medicina ed Odontoiatria iscritti all’ENPAM</a:t>
          </a:r>
        </a:p>
      </dgm:t>
    </dgm:pt>
    <dgm:pt modelId="{E37A9ADA-7A81-2D42-9D01-E77868455681}" type="parTrans" cxnId="{D34EA834-85BC-2F4C-A7BF-A269CB4E5375}">
      <dgm:prSet/>
      <dgm:spPr/>
      <dgm:t>
        <a:bodyPr/>
        <a:lstStyle/>
        <a:p>
          <a:endParaRPr lang="it-IT"/>
        </a:p>
      </dgm:t>
    </dgm:pt>
    <dgm:pt modelId="{B70BCAFF-1E68-5D48-AB32-AE189C6AA029}" type="sibTrans" cxnId="{D34EA834-85BC-2F4C-A7BF-A269CB4E5375}">
      <dgm:prSet/>
      <dgm:spPr/>
      <dgm:t>
        <a:bodyPr/>
        <a:lstStyle/>
        <a:p>
          <a:endParaRPr lang="it-IT"/>
        </a:p>
      </dgm:t>
    </dgm:pt>
    <dgm:pt modelId="{91D74B3A-7FED-CE4F-B68E-D39EC7CF3D47}">
      <dgm:prSet/>
      <dgm:spPr/>
      <dgm:t>
        <a:bodyPr/>
        <a:lstStyle/>
        <a:p>
          <a:r>
            <a:rPr lang="it-IT" dirty="0">
              <a:solidFill>
                <a:schemeClr val="bg1"/>
              </a:solidFill>
              <a:latin typeface="Arial" panose="020B0604020202020204" pitchFamily="34" charset="0"/>
              <a:cs typeface="Arial" panose="020B0604020202020204" pitchFamily="34" charset="0"/>
            </a:rPr>
            <a:t>Dipendenti Fonti Istitutive previa delibera de parte delle medesime</a:t>
          </a:r>
        </a:p>
      </dgm:t>
    </dgm:pt>
    <dgm:pt modelId="{39BC5E53-0E30-0743-922C-763EA8F5E5B8}" type="parTrans" cxnId="{052B50F0-4436-D04D-B97D-9B806ED25D7E}">
      <dgm:prSet/>
      <dgm:spPr/>
      <dgm:t>
        <a:bodyPr/>
        <a:lstStyle/>
        <a:p>
          <a:endParaRPr lang="it-IT"/>
        </a:p>
      </dgm:t>
    </dgm:pt>
    <dgm:pt modelId="{B13CA10E-A2DC-A14F-8D96-3486E5723EC8}" type="sibTrans" cxnId="{052B50F0-4436-D04D-B97D-9B806ED25D7E}">
      <dgm:prSet/>
      <dgm:spPr/>
      <dgm:t>
        <a:bodyPr/>
        <a:lstStyle/>
        <a:p>
          <a:endParaRPr lang="it-IT"/>
        </a:p>
      </dgm:t>
    </dgm:pt>
    <dgm:pt modelId="{32DE77C2-99D5-FB47-A206-33EB51C4609F}">
      <dgm:prSet/>
      <dgm:spPr/>
      <dgm:t>
        <a:bodyPr/>
        <a:lstStyle/>
        <a:p>
          <a:r>
            <a:rPr lang="it-IT" dirty="0">
              <a:solidFill>
                <a:schemeClr val="bg1"/>
              </a:solidFill>
              <a:latin typeface="Arial" panose="020B0604020202020204" pitchFamily="34" charset="0"/>
              <a:cs typeface="Arial" panose="020B0604020202020204" pitchFamily="34" charset="0"/>
            </a:rPr>
            <a:t>Esercenti professioni sanitarie e sociosanitarie riconosciute dal Ministero della Salute, sulla base di accordi promossi da sindacati o associazione di rilievo almeno regionale come il CSE- CSE Sanità. </a:t>
          </a:r>
        </a:p>
      </dgm:t>
    </dgm:pt>
    <dgm:pt modelId="{43A27EF2-A6CC-4843-8A89-26FDBF28E34C}" type="parTrans" cxnId="{180BD7A3-7135-7249-8A6F-F10B73994810}">
      <dgm:prSet/>
      <dgm:spPr/>
      <dgm:t>
        <a:bodyPr/>
        <a:lstStyle/>
        <a:p>
          <a:endParaRPr lang="it-IT"/>
        </a:p>
      </dgm:t>
    </dgm:pt>
    <dgm:pt modelId="{72FD3C18-1098-1D48-ABD2-2B6163993C1B}" type="sibTrans" cxnId="{180BD7A3-7135-7249-8A6F-F10B73994810}">
      <dgm:prSet/>
      <dgm:spPr/>
      <dgm:t>
        <a:bodyPr/>
        <a:lstStyle/>
        <a:p>
          <a:endParaRPr lang="it-IT"/>
        </a:p>
      </dgm:t>
    </dgm:pt>
    <dgm:pt modelId="{8CB6F12A-D764-CF47-AC63-621A05ECB845}" type="pres">
      <dgm:prSet presAssocID="{33142B3C-3594-FF41-B0F7-D2220F2B5D04}" presName="Name0" presStyleCnt="0">
        <dgm:presLayoutVars>
          <dgm:chMax val="7"/>
          <dgm:chPref val="7"/>
          <dgm:dir/>
        </dgm:presLayoutVars>
      </dgm:prSet>
      <dgm:spPr/>
    </dgm:pt>
    <dgm:pt modelId="{0D8A2772-AF8B-0B42-B653-285EAE4C7EAA}" type="pres">
      <dgm:prSet presAssocID="{33142B3C-3594-FF41-B0F7-D2220F2B5D04}" presName="Name1" presStyleCnt="0"/>
      <dgm:spPr/>
    </dgm:pt>
    <dgm:pt modelId="{B17BF42B-CDA6-AA46-8D4A-15489FF10C1C}" type="pres">
      <dgm:prSet presAssocID="{33142B3C-3594-FF41-B0F7-D2220F2B5D04}" presName="cycle" presStyleCnt="0"/>
      <dgm:spPr/>
    </dgm:pt>
    <dgm:pt modelId="{F92451E0-4F24-F14E-B3BE-515736086FC1}" type="pres">
      <dgm:prSet presAssocID="{33142B3C-3594-FF41-B0F7-D2220F2B5D04}" presName="srcNode" presStyleLbl="node1" presStyleIdx="0" presStyleCnt="3"/>
      <dgm:spPr/>
    </dgm:pt>
    <dgm:pt modelId="{53080C5E-4712-9249-9CF8-A3A03ACBA428}" type="pres">
      <dgm:prSet presAssocID="{33142B3C-3594-FF41-B0F7-D2220F2B5D04}" presName="conn" presStyleLbl="parChTrans1D2" presStyleIdx="0" presStyleCnt="1"/>
      <dgm:spPr/>
    </dgm:pt>
    <dgm:pt modelId="{4158E6D0-4583-4A40-BC7F-20C8D773A22F}" type="pres">
      <dgm:prSet presAssocID="{33142B3C-3594-FF41-B0F7-D2220F2B5D04}" presName="extraNode" presStyleLbl="node1" presStyleIdx="0" presStyleCnt="3"/>
      <dgm:spPr/>
    </dgm:pt>
    <dgm:pt modelId="{B959215A-49F2-4F41-9539-65ECB2D34EC4}" type="pres">
      <dgm:prSet presAssocID="{33142B3C-3594-FF41-B0F7-D2220F2B5D04}" presName="dstNode" presStyleLbl="node1" presStyleIdx="0" presStyleCnt="3"/>
      <dgm:spPr/>
    </dgm:pt>
    <dgm:pt modelId="{895F6E5B-23FE-7943-95D0-E13C914317A6}" type="pres">
      <dgm:prSet presAssocID="{03ACD9FC-D3A4-2A4F-BEC6-B985AE2A2285}" presName="text_1" presStyleLbl="node1" presStyleIdx="0" presStyleCnt="3">
        <dgm:presLayoutVars>
          <dgm:bulletEnabled val="1"/>
        </dgm:presLayoutVars>
      </dgm:prSet>
      <dgm:spPr/>
    </dgm:pt>
    <dgm:pt modelId="{48A8BCF6-CE60-724D-A949-E30CED0C9993}" type="pres">
      <dgm:prSet presAssocID="{03ACD9FC-D3A4-2A4F-BEC6-B985AE2A2285}" presName="accent_1" presStyleCnt="0"/>
      <dgm:spPr/>
    </dgm:pt>
    <dgm:pt modelId="{BC3A968B-19A6-BB47-9FE9-48C9FA4A92CD}" type="pres">
      <dgm:prSet presAssocID="{03ACD9FC-D3A4-2A4F-BEC6-B985AE2A2285}" presName="accentRepeatNode" presStyleLbl="solidFgAcc1" presStyleIdx="0" presStyleCnt="3"/>
      <dgm:spPr/>
    </dgm:pt>
    <dgm:pt modelId="{17C23EBA-ADB1-A34A-8175-404A8F192903}" type="pres">
      <dgm:prSet presAssocID="{91D74B3A-7FED-CE4F-B68E-D39EC7CF3D47}" presName="text_2" presStyleLbl="node1" presStyleIdx="1" presStyleCnt="3">
        <dgm:presLayoutVars>
          <dgm:bulletEnabled val="1"/>
        </dgm:presLayoutVars>
      </dgm:prSet>
      <dgm:spPr/>
    </dgm:pt>
    <dgm:pt modelId="{645243F0-6FB2-C547-BD08-EDCAFC8D8021}" type="pres">
      <dgm:prSet presAssocID="{91D74B3A-7FED-CE4F-B68E-D39EC7CF3D47}" presName="accent_2" presStyleCnt="0"/>
      <dgm:spPr/>
    </dgm:pt>
    <dgm:pt modelId="{6579A369-6212-1C4A-B031-27CB1AD3D3C0}" type="pres">
      <dgm:prSet presAssocID="{91D74B3A-7FED-CE4F-B68E-D39EC7CF3D47}" presName="accentRepeatNode" presStyleLbl="solidFgAcc1" presStyleIdx="1" presStyleCnt="3"/>
      <dgm:spPr/>
    </dgm:pt>
    <dgm:pt modelId="{0BFD3EE5-39DB-594E-ACD6-F238E5FD7F93}" type="pres">
      <dgm:prSet presAssocID="{32DE77C2-99D5-FB47-A206-33EB51C4609F}" presName="text_3" presStyleLbl="node1" presStyleIdx="2" presStyleCnt="3">
        <dgm:presLayoutVars>
          <dgm:bulletEnabled val="1"/>
        </dgm:presLayoutVars>
      </dgm:prSet>
      <dgm:spPr/>
    </dgm:pt>
    <dgm:pt modelId="{9F726D32-871D-8D48-B889-44757011104E}" type="pres">
      <dgm:prSet presAssocID="{32DE77C2-99D5-FB47-A206-33EB51C4609F}" presName="accent_3" presStyleCnt="0"/>
      <dgm:spPr/>
    </dgm:pt>
    <dgm:pt modelId="{969D35EB-B892-C044-B242-CF969AB2C47D}" type="pres">
      <dgm:prSet presAssocID="{32DE77C2-99D5-FB47-A206-33EB51C4609F}" presName="accentRepeatNode" presStyleLbl="solidFgAcc1" presStyleIdx="2" presStyleCnt="3"/>
      <dgm:spPr/>
    </dgm:pt>
  </dgm:ptLst>
  <dgm:cxnLst>
    <dgm:cxn modelId="{1A9A6917-A44A-8D41-A8C1-011407FE5F2C}" type="presOf" srcId="{91D74B3A-7FED-CE4F-B68E-D39EC7CF3D47}" destId="{17C23EBA-ADB1-A34A-8175-404A8F192903}" srcOrd="0" destOrd="0" presId="urn:microsoft.com/office/officeart/2008/layout/VerticalCurvedList"/>
    <dgm:cxn modelId="{D34EA834-85BC-2F4C-A7BF-A269CB4E5375}" srcId="{33142B3C-3594-FF41-B0F7-D2220F2B5D04}" destId="{03ACD9FC-D3A4-2A4F-BEC6-B985AE2A2285}" srcOrd="0" destOrd="0" parTransId="{E37A9ADA-7A81-2D42-9D01-E77868455681}" sibTransId="{B70BCAFF-1E68-5D48-AB32-AE189C6AA029}"/>
    <dgm:cxn modelId="{1568DE84-8B96-7F4B-8CC1-BF81C963EBA7}" type="presOf" srcId="{32DE77C2-99D5-FB47-A206-33EB51C4609F}" destId="{0BFD3EE5-39DB-594E-ACD6-F238E5FD7F93}" srcOrd="0" destOrd="0" presId="urn:microsoft.com/office/officeart/2008/layout/VerticalCurvedList"/>
    <dgm:cxn modelId="{180BD7A3-7135-7249-8A6F-F10B73994810}" srcId="{33142B3C-3594-FF41-B0F7-D2220F2B5D04}" destId="{32DE77C2-99D5-FB47-A206-33EB51C4609F}" srcOrd="2" destOrd="0" parTransId="{43A27EF2-A6CC-4843-8A89-26FDBF28E34C}" sibTransId="{72FD3C18-1098-1D48-ABD2-2B6163993C1B}"/>
    <dgm:cxn modelId="{020B02A9-4E07-7745-83E7-06BB1EEFE5AB}" type="presOf" srcId="{B70BCAFF-1E68-5D48-AB32-AE189C6AA029}" destId="{53080C5E-4712-9249-9CF8-A3A03ACBA428}" srcOrd="0" destOrd="0" presId="urn:microsoft.com/office/officeart/2008/layout/VerticalCurvedList"/>
    <dgm:cxn modelId="{AFF5D5B5-41AD-9646-8D14-691A113DF07E}" type="presOf" srcId="{33142B3C-3594-FF41-B0F7-D2220F2B5D04}" destId="{8CB6F12A-D764-CF47-AC63-621A05ECB845}" srcOrd="0" destOrd="0" presId="urn:microsoft.com/office/officeart/2008/layout/VerticalCurvedList"/>
    <dgm:cxn modelId="{32648DD8-BC5C-DF46-9452-91A514A78336}" type="presOf" srcId="{03ACD9FC-D3A4-2A4F-BEC6-B985AE2A2285}" destId="{895F6E5B-23FE-7943-95D0-E13C914317A6}" srcOrd="0" destOrd="0" presId="urn:microsoft.com/office/officeart/2008/layout/VerticalCurvedList"/>
    <dgm:cxn modelId="{052B50F0-4436-D04D-B97D-9B806ED25D7E}" srcId="{33142B3C-3594-FF41-B0F7-D2220F2B5D04}" destId="{91D74B3A-7FED-CE4F-B68E-D39EC7CF3D47}" srcOrd="1" destOrd="0" parTransId="{39BC5E53-0E30-0743-922C-763EA8F5E5B8}" sibTransId="{B13CA10E-A2DC-A14F-8D96-3486E5723EC8}"/>
    <dgm:cxn modelId="{B04AF19F-7437-6D4A-B041-5895C5273F1C}" type="presParOf" srcId="{8CB6F12A-D764-CF47-AC63-621A05ECB845}" destId="{0D8A2772-AF8B-0B42-B653-285EAE4C7EAA}" srcOrd="0" destOrd="0" presId="urn:microsoft.com/office/officeart/2008/layout/VerticalCurvedList"/>
    <dgm:cxn modelId="{3C2AA62F-F861-0C4C-8B59-2CC55AB6A38B}" type="presParOf" srcId="{0D8A2772-AF8B-0B42-B653-285EAE4C7EAA}" destId="{B17BF42B-CDA6-AA46-8D4A-15489FF10C1C}" srcOrd="0" destOrd="0" presId="urn:microsoft.com/office/officeart/2008/layout/VerticalCurvedList"/>
    <dgm:cxn modelId="{442300AF-7C05-1E4E-8AA9-419C3618B50F}" type="presParOf" srcId="{B17BF42B-CDA6-AA46-8D4A-15489FF10C1C}" destId="{F92451E0-4F24-F14E-B3BE-515736086FC1}" srcOrd="0" destOrd="0" presId="urn:microsoft.com/office/officeart/2008/layout/VerticalCurvedList"/>
    <dgm:cxn modelId="{93515019-6EFB-9649-9775-C27F524FE3AE}" type="presParOf" srcId="{B17BF42B-CDA6-AA46-8D4A-15489FF10C1C}" destId="{53080C5E-4712-9249-9CF8-A3A03ACBA428}" srcOrd="1" destOrd="0" presId="urn:microsoft.com/office/officeart/2008/layout/VerticalCurvedList"/>
    <dgm:cxn modelId="{F748D119-D7B1-A746-AE58-44766F2481A0}" type="presParOf" srcId="{B17BF42B-CDA6-AA46-8D4A-15489FF10C1C}" destId="{4158E6D0-4583-4A40-BC7F-20C8D773A22F}" srcOrd="2" destOrd="0" presId="urn:microsoft.com/office/officeart/2008/layout/VerticalCurvedList"/>
    <dgm:cxn modelId="{6D70400E-2006-884E-8BCF-9BA46EB0BAF7}" type="presParOf" srcId="{B17BF42B-CDA6-AA46-8D4A-15489FF10C1C}" destId="{B959215A-49F2-4F41-9539-65ECB2D34EC4}" srcOrd="3" destOrd="0" presId="urn:microsoft.com/office/officeart/2008/layout/VerticalCurvedList"/>
    <dgm:cxn modelId="{9E532888-56A7-FD4E-A51C-BB9F70560292}" type="presParOf" srcId="{0D8A2772-AF8B-0B42-B653-285EAE4C7EAA}" destId="{895F6E5B-23FE-7943-95D0-E13C914317A6}" srcOrd="1" destOrd="0" presId="urn:microsoft.com/office/officeart/2008/layout/VerticalCurvedList"/>
    <dgm:cxn modelId="{9D1ADFED-9ACE-1C42-B3F3-963DAAF31637}" type="presParOf" srcId="{0D8A2772-AF8B-0B42-B653-285EAE4C7EAA}" destId="{48A8BCF6-CE60-724D-A949-E30CED0C9993}" srcOrd="2" destOrd="0" presId="urn:microsoft.com/office/officeart/2008/layout/VerticalCurvedList"/>
    <dgm:cxn modelId="{4C64478E-CBDB-164F-8E11-28AE7074C67A}" type="presParOf" srcId="{48A8BCF6-CE60-724D-A949-E30CED0C9993}" destId="{BC3A968B-19A6-BB47-9FE9-48C9FA4A92CD}" srcOrd="0" destOrd="0" presId="urn:microsoft.com/office/officeart/2008/layout/VerticalCurvedList"/>
    <dgm:cxn modelId="{6E43459A-C06D-174A-B63F-99E05C15D48A}" type="presParOf" srcId="{0D8A2772-AF8B-0B42-B653-285EAE4C7EAA}" destId="{17C23EBA-ADB1-A34A-8175-404A8F192903}" srcOrd="3" destOrd="0" presId="urn:microsoft.com/office/officeart/2008/layout/VerticalCurvedList"/>
    <dgm:cxn modelId="{2C8BE579-0B9A-ED42-89F3-7A84D7BC1C2C}" type="presParOf" srcId="{0D8A2772-AF8B-0B42-B653-285EAE4C7EAA}" destId="{645243F0-6FB2-C547-BD08-EDCAFC8D8021}" srcOrd="4" destOrd="0" presId="urn:microsoft.com/office/officeart/2008/layout/VerticalCurvedList"/>
    <dgm:cxn modelId="{9160F79A-6956-A743-8A47-8D2FD0E76393}" type="presParOf" srcId="{645243F0-6FB2-C547-BD08-EDCAFC8D8021}" destId="{6579A369-6212-1C4A-B031-27CB1AD3D3C0}" srcOrd="0" destOrd="0" presId="urn:microsoft.com/office/officeart/2008/layout/VerticalCurvedList"/>
    <dgm:cxn modelId="{059CA867-5497-5443-A256-1DBBCE0ABD9B}" type="presParOf" srcId="{0D8A2772-AF8B-0B42-B653-285EAE4C7EAA}" destId="{0BFD3EE5-39DB-594E-ACD6-F238E5FD7F93}" srcOrd="5" destOrd="0" presId="urn:microsoft.com/office/officeart/2008/layout/VerticalCurvedList"/>
    <dgm:cxn modelId="{A8FB04C2-8488-1349-BCFE-3315E9D847BB}" type="presParOf" srcId="{0D8A2772-AF8B-0B42-B653-285EAE4C7EAA}" destId="{9F726D32-871D-8D48-B889-44757011104E}" srcOrd="6" destOrd="0" presId="urn:microsoft.com/office/officeart/2008/layout/VerticalCurvedList"/>
    <dgm:cxn modelId="{6F0D2492-B27D-864D-8966-0D0BD433E57F}" type="presParOf" srcId="{9F726D32-871D-8D48-B889-44757011104E}" destId="{969D35EB-B892-C044-B242-CF969AB2C47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445F81-6143-9A48-BCEB-4BB0FB21A410}" type="doc">
      <dgm:prSet loTypeId="urn:microsoft.com/office/officeart/2008/layout/HorizontalMultiLevelHierarchy" loCatId="" qsTypeId="urn:microsoft.com/office/officeart/2005/8/quickstyle/3D1" qsCatId="3D" csTypeId="urn:microsoft.com/office/officeart/2005/8/colors/colorful2" csCatId="colorful" phldr="1"/>
      <dgm:spPr/>
      <dgm:t>
        <a:bodyPr/>
        <a:lstStyle/>
        <a:p>
          <a:endParaRPr lang="it-IT"/>
        </a:p>
      </dgm:t>
    </dgm:pt>
    <dgm:pt modelId="{D8A120C0-E402-944F-8FF9-40220F708AC6}">
      <dgm:prSet phldrT="[Testo]" custT="1"/>
      <dgm:spPr/>
      <dgm:t>
        <a:bodyPr/>
        <a:lstStyle/>
        <a:p>
          <a:r>
            <a:rPr lang="it-IT" sz="4800" dirty="0">
              <a:solidFill>
                <a:srgbClr val="000090"/>
              </a:solidFill>
            </a:rPr>
            <a:t>I </a:t>
          </a:r>
          <a:r>
            <a:rPr lang="it-IT" sz="4800" b="1" dirty="0">
              <a:solidFill>
                <a:srgbClr val="000090"/>
              </a:solidFill>
              <a:latin typeface="Arial" panose="020B0604020202020204" pitchFamily="34" charset="0"/>
              <a:cs typeface="Arial" panose="020B0604020202020204" pitchFamily="34" charset="0"/>
            </a:rPr>
            <a:t>COMPARTI</a:t>
          </a:r>
        </a:p>
      </dgm:t>
    </dgm:pt>
    <dgm:pt modelId="{1FB4C091-76AF-254B-A643-45D3571E2244}" type="parTrans" cxnId="{35DA2097-5C15-1543-A2BB-7D330C78946F}">
      <dgm:prSet/>
      <dgm:spPr/>
      <dgm:t>
        <a:bodyPr/>
        <a:lstStyle/>
        <a:p>
          <a:endParaRPr lang="it-IT"/>
        </a:p>
      </dgm:t>
    </dgm:pt>
    <dgm:pt modelId="{624F3104-E3B2-9B41-AEEA-F0EBC12E4004}" type="sibTrans" cxnId="{35DA2097-5C15-1543-A2BB-7D330C78946F}">
      <dgm:prSet/>
      <dgm:spPr/>
      <dgm:t>
        <a:bodyPr/>
        <a:lstStyle/>
        <a:p>
          <a:endParaRPr lang="it-IT"/>
        </a:p>
      </dgm:t>
    </dgm:pt>
    <dgm:pt modelId="{465D4076-E554-9C41-9395-BBDF53D5DF61}">
      <dgm:prSet phldrT="[Testo]" custT="1"/>
      <dgm:spPr/>
      <dgm:t>
        <a:bodyPr/>
        <a:lstStyle/>
        <a:p>
          <a:pPr algn="just"/>
          <a:r>
            <a:rPr lang="it-IT" sz="3600" dirty="0">
              <a:solidFill>
                <a:srgbClr val="008000"/>
              </a:solidFill>
              <a:latin typeface="Arial" panose="020B0604020202020204" pitchFamily="34" charset="0"/>
              <a:cs typeface="Arial" panose="020B0604020202020204" pitchFamily="34" charset="0"/>
            </a:rPr>
            <a:t>SCUDO</a:t>
          </a:r>
          <a:r>
            <a:rPr lang="it-IT" sz="2200" dirty="0">
              <a:solidFill>
                <a:srgbClr val="000090"/>
              </a:solidFill>
              <a:latin typeface="Arial" panose="020B0604020202020204" pitchFamily="34" charset="0"/>
              <a:cs typeface="Arial" panose="020B0604020202020204" pitchFamily="34" charset="0"/>
            </a:rPr>
            <a:t>( </a:t>
          </a:r>
          <a:r>
            <a:rPr lang="it-IT" sz="2200" b="1" u="sng" dirty="0">
              <a:solidFill>
                <a:srgbClr val="000090"/>
              </a:solidFill>
              <a:latin typeface="Arial" panose="020B0604020202020204" pitchFamily="34" charset="0"/>
              <a:cs typeface="Arial" panose="020B0604020202020204" pitchFamily="34" charset="0"/>
            </a:rPr>
            <a:t>obbligazionario</a:t>
          </a:r>
          <a:r>
            <a:rPr lang="it-IT" sz="2200" dirty="0">
              <a:solidFill>
                <a:srgbClr val="000090"/>
              </a:solidFill>
              <a:latin typeface="Arial" panose="020B0604020202020204" pitchFamily="34" charset="0"/>
              <a:cs typeface="Arial" panose="020B0604020202020204" pitchFamily="34" charset="0"/>
            </a:rPr>
            <a:t>) </a:t>
          </a:r>
        </a:p>
        <a:p>
          <a:pPr algn="just"/>
          <a:r>
            <a:rPr lang="it-IT" sz="2200" dirty="0">
              <a:solidFill>
                <a:srgbClr val="000090"/>
              </a:solidFill>
              <a:latin typeface="Arial" panose="020B0604020202020204" pitchFamily="34" charset="0"/>
              <a:cs typeface="Arial" panose="020B0604020202020204" pitchFamily="34" charset="0"/>
            </a:rPr>
            <a:t>rischio basso, investimento in titoli obbligazionari. </a:t>
          </a:r>
        </a:p>
      </dgm:t>
    </dgm:pt>
    <dgm:pt modelId="{39261772-51C9-A24A-9D41-3D0942C15BE7}" type="parTrans" cxnId="{591A12B0-420D-8642-B214-EB5BEA9E7587}">
      <dgm:prSet/>
      <dgm:spPr/>
      <dgm:t>
        <a:bodyPr/>
        <a:lstStyle/>
        <a:p>
          <a:endParaRPr lang="it-IT"/>
        </a:p>
      </dgm:t>
    </dgm:pt>
    <dgm:pt modelId="{53F9D99F-7AD8-E247-A168-8238B3F78303}" type="sibTrans" cxnId="{591A12B0-420D-8642-B214-EB5BEA9E7587}">
      <dgm:prSet/>
      <dgm:spPr/>
      <dgm:t>
        <a:bodyPr/>
        <a:lstStyle/>
        <a:p>
          <a:endParaRPr lang="it-IT"/>
        </a:p>
      </dgm:t>
    </dgm:pt>
    <dgm:pt modelId="{72F02400-E58D-3342-A5A9-5BB67AABCBB0}">
      <dgm:prSet phldrT="[Testo]" custT="1"/>
      <dgm:spPr/>
      <dgm:t>
        <a:bodyPr/>
        <a:lstStyle/>
        <a:p>
          <a:pPr algn="just">
            <a:spcAft>
              <a:spcPts val="600"/>
            </a:spcAft>
          </a:pPr>
          <a:r>
            <a:rPr lang="it-IT" sz="3500" b="0" dirty="0">
              <a:solidFill>
                <a:srgbClr val="FF0000"/>
              </a:solidFill>
              <a:latin typeface="Arial" panose="020B0604020202020204" pitchFamily="34" charset="0"/>
              <a:cs typeface="Arial" panose="020B0604020202020204" pitchFamily="34" charset="0"/>
            </a:rPr>
            <a:t>ESPANSIONE</a:t>
          </a:r>
          <a:r>
            <a:rPr lang="it-IT" sz="2200" b="0" dirty="0">
              <a:solidFill>
                <a:srgbClr val="000090"/>
              </a:solidFill>
              <a:latin typeface="Arial" panose="020B0604020202020204" pitchFamily="34" charset="0"/>
              <a:cs typeface="Arial" panose="020B0604020202020204" pitchFamily="34" charset="0"/>
            </a:rPr>
            <a:t>(</a:t>
          </a:r>
          <a:r>
            <a:rPr lang="it-IT" sz="2200" b="1" u="sng" dirty="0" err="1">
              <a:solidFill>
                <a:srgbClr val="000090"/>
              </a:solidFill>
              <a:latin typeface="Arial" panose="020B0604020202020204" pitchFamily="34" charset="0"/>
              <a:cs typeface="Arial" panose="020B0604020202020204" pitchFamily="34" charset="0"/>
            </a:rPr>
            <a:t>prev.azionario</a:t>
          </a:r>
          <a:r>
            <a:rPr lang="it-IT" sz="2200" b="0" dirty="0" err="1">
              <a:solidFill>
                <a:srgbClr val="000090"/>
              </a:solidFill>
              <a:latin typeface="Arial" panose="020B0604020202020204" pitchFamily="34" charset="0"/>
              <a:cs typeface="Arial" panose="020B0604020202020204" pitchFamily="34" charset="0"/>
            </a:rPr>
            <a:t>+</a:t>
          </a:r>
          <a:r>
            <a:rPr lang="it-IT" sz="2200" b="1" u="sng" dirty="0" err="1">
              <a:solidFill>
                <a:srgbClr val="000090"/>
              </a:solidFill>
              <a:latin typeface="Arial" panose="020B0604020202020204" pitchFamily="34" charset="0"/>
              <a:cs typeface="Arial" panose="020B0604020202020204" pitchFamily="34" charset="0"/>
            </a:rPr>
            <a:t>obbligazionario</a:t>
          </a:r>
          <a:r>
            <a:rPr lang="it-IT" sz="2200" b="0" dirty="0">
              <a:solidFill>
                <a:srgbClr val="000090"/>
              </a:solidFill>
            </a:rPr>
            <a:t>)</a:t>
          </a:r>
        </a:p>
        <a:p>
          <a:pPr algn="just">
            <a:spcAft>
              <a:spcPts val="600"/>
            </a:spcAft>
          </a:pPr>
          <a:r>
            <a:rPr lang="it-IT" sz="2200" b="0" dirty="0">
              <a:solidFill>
                <a:srgbClr val="000090"/>
              </a:solidFill>
              <a:latin typeface="Arial" panose="020B0604020202020204" pitchFamily="34" charset="0"/>
              <a:cs typeface="Arial" panose="020B0604020202020204" pitchFamily="34" charset="0"/>
            </a:rPr>
            <a:t>rischio più elevato, investimento prevalentemente in azioni, presenti nel portafoglio in quota minima non inferiore al 55%.</a:t>
          </a:r>
        </a:p>
      </dgm:t>
    </dgm:pt>
    <dgm:pt modelId="{A765E841-487C-0C44-817D-63BFC1356699}" type="parTrans" cxnId="{C45F399D-46FA-2C4E-B933-0980A299D1E3}">
      <dgm:prSet/>
      <dgm:spPr/>
      <dgm:t>
        <a:bodyPr/>
        <a:lstStyle/>
        <a:p>
          <a:endParaRPr lang="it-IT"/>
        </a:p>
      </dgm:t>
    </dgm:pt>
    <dgm:pt modelId="{182CA8F6-82B7-F14D-8694-19FBA4E922E0}" type="sibTrans" cxnId="{C45F399D-46FA-2C4E-B933-0980A299D1E3}">
      <dgm:prSet/>
      <dgm:spPr/>
      <dgm:t>
        <a:bodyPr/>
        <a:lstStyle/>
        <a:p>
          <a:endParaRPr lang="it-IT"/>
        </a:p>
      </dgm:t>
    </dgm:pt>
    <dgm:pt modelId="{E4FF18C2-66CD-1941-919D-7B742497C880}">
      <dgm:prSet custT="1"/>
      <dgm:spPr/>
      <dgm:t>
        <a:bodyPr/>
        <a:lstStyle/>
        <a:p>
          <a:pPr algn="just">
            <a:lnSpc>
              <a:spcPct val="60000"/>
            </a:lnSpc>
          </a:pPr>
          <a:r>
            <a:rPr lang="it-IT" sz="3200" b="0" dirty="0">
              <a:solidFill>
                <a:srgbClr val="0000FF"/>
              </a:solidFill>
              <a:latin typeface="Arial" panose="020B0604020202020204" pitchFamily="34" charset="0"/>
              <a:cs typeface="Arial" panose="020B0604020202020204" pitchFamily="34" charset="0"/>
            </a:rPr>
            <a:t>PROGRESSIONE</a:t>
          </a:r>
          <a:r>
            <a:rPr lang="it-IT" sz="2200" dirty="0">
              <a:solidFill>
                <a:srgbClr val="000090"/>
              </a:solidFill>
              <a:latin typeface="Arial" panose="020B0604020202020204" pitchFamily="34" charset="0"/>
              <a:cs typeface="Arial" panose="020B0604020202020204" pitchFamily="34" charset="0"/>
            </a:rPr>
            <a:t>(</a:t>
          </a:r>
          <a:r>
            <a:rPr lang="it-IT" sz="2200" b="1" u="sng" dirty="0" err="1">
              <a:solidFill>
                <a:srgbClr val="000090"/>
              </a:solidFill>
              <a:latin typeface="Arial" panose="020B0604020202020204" pitchFamily="34" charset="0"/>
              <a:cs typeface="Arial" panose="020B0604020202020204" pitchFamily="34" charset="0"/>
            </a:rPr>
            <a:t>prev.obbligazionario</a:t>
          </a:r>
          <a:r>
            <a:rPr lang="it-IT" sz="2200" b="1" u="sng" dirty="0">
              <a:solidFill>
                <a:srgbClr val="000090"/>
              </a:solidFill>
              <a:latin typeface="Arial" panose="020B0604020202020204" pitchFamily="34" charset="0"/>
              <a:cs typeface="Arial" panose="020B0604020202020204" pitchFamily="34" charset="0"/>
            </a:rPr>
            <a:t>  </a:t>
          </a:r>
          <a:r>
            <a:rPr lang="it-IT" sz="2200" b="0" dirty="0">
              <a:solidFill>
                <a:srgbClr val="000090"/>
              </a:solidFill>
              <a:latin typeface="Arial" panose="020B0604020202020204" pitchFamily="34" charset="0"/>
              <a:cs typeface="Arial" panose="020B0604020202020204" pitchFamily="34" charset="0"/>
            </a:rPr>
            <a:t>+ </a:t>
          </a:r>
          <a:r>
            <a:rPr lang="it-IT" sz="2200" b="1" u="sng" dirty="0">
              <a:solidFill>
                <a:srgbClr val="000090"/>
              </a:solidFill>
              <a:latin typeface="Arial" panose="020B0604020202020204" pitchFamily="34" charset="0"/>
              <a:cs typeface="Arial" panose="020B0604020202020204" pitchFamily="34" charset="0"/>
            </a:rPr>
            <a:t>azionario</a:t>
          </a:r>
          <a:r>
            <a:rPr lang="it-IT" sz="2200" b="0" dirty="0">
              <a:solidFill>
                <a:srgbClr val="000090"/>
              </a:solidFill>
              <a:latin typeface="Arial" panose="020B0604020202020204" pitchFamily="34" charset="0"/>
              <a:cs typeface="Arial" panose="020B0604020202020204" pitchFamily="34" charset="0"/>
            </a:rPr>
            <a:t>)</a:t>
          </a:r>
        </a:p>
        <a:p>
          <a:pPr algn="just">
            <a:lnSpc>
              <a:spcPct val="60000"/>
            </a:lnSpc>
          </a:pPr>
          <a:r>
            <a:rPr lang="it-IT" sz="2200" b="0" dirty="0">
              <a:solidFill>
                <a:srgbClr val="000090"/>
              </a:solidFill>
              <a:latin typeface="Arial" panose="020B0604020202020204" pitchFamily="34" charset="0"/>
              <a:cs typeface="Arial" panose="020B0604020202020204" pitchFamily="34" charset="0"/>
            </a:rPr>
            <a:t> rischio medio, investimento prevalente in obbligazioni presenti</a:t>
          </a:r>
        </a:p>
        <a:p>
          <a:pPr algn="just">
            <a:lnSpc>
              <a:spcPct val="60000"/>
            </a:lnSpc>
          </a:pPr>
          <a:r>
            <a:rPr lang="it-IT" sz="2200" b="0" dirty="0">
              <a:solidFill>
                <a:srgbClr val="000090"/>
              </a:solidFill>
              <a:latin typeface="Arial" panose="020B0604020202020204" pitchFamily="34" charset="0"/>
              <a:cs typeface="Arial" panose="020B0604020202020204" pitchFamily="34" charset="0"/>
            </a:rPr>
            <a:t> in portafoglio in quota minima non inferiore al 45%.</a:t>
          </a:r>
        </a:p>
      </dgm:t>
    </dgm:pt>
    <dgm:pt modelId="{6DEE9EB3-66F2-DD47-9746-1FE369F34559}" type="parTrans" cxnId="{2680DF4C-996E-6C40-805E-601B73DEA9E5}">
      <dgm:prSet/>
      <dgm:spPr/>
      <dgm:t>
        <a:bodyPr/>
        <a:lstStyle/>
        <a:p>
          <a:endParaRPr lang="it-IT"/>
        </a:p>
      </dgm:t>
    </dgm:pt>
    <dgm:pt modelId="{8E3CBFC0-B4F2-734D-8A27-96DC50086C82}" type="sibTrans" cxnId="{2680DF4C-996E-6C40-805E-601B73DEA9E5}">
      <dgm:prSet/>
      <dgm:spPr/>
      <dgm:t>
        <a:bodyPr/>
        <a:lstStyle/>
        <a:p>
          <a:endParaRPr lang="it-IT"/>
        </a:p>
      </dgm:t>
    </dgm:pt>
    <dgm:pt modelId="{070DCC2C-CDE6-A142-A2C5-BC8A7A485D89}" type="pres">
      <dgm:prSet presAssocID="{C5445F81-6143-9A48-BCEB-4BB0FB21A410}" presName="Name0" presStyleCnt="0">
        <dgm:presLayoutVars>
          <dgm:chPref val="1"/>
          <dgm:dir/>
          <dgm:animOne val="branch"/>
          <dgm:animLvl val="lvl"/>
          <dgm:resizeHandles val="exact"/>
        </dgm:presLayoutVars>
      </dgm:prSet>
      <dgm:spPr/>
    </dgm:pt>
    <dgm:pt modelId="{732B4A5B-F25E-9A4E-A046-4E84C2DCBB2B}" type="pres">
      <dgm:prSet presAssocID="{D8A120C0-E402-944F-8FF9-40220F708AC6}" presName="root1" presStyleCnt="0"/>
      <dgm:spPr/>
    </dgm:pt>
    <dgm:pt modelId="{460C747E-645B-7F49-AE98-F9D6567B2C8D}" type="pres">
      <dgm:prSet presAssocID="{D8A120C0-E402-944F-8FF9-40220F708AC6}" presName="LevelOneTextNode" presStyleLbl="node0" presStyleIdx="0" presStyleCnt="1" custScaleX="198065" custScaleY="216879" custLinFactNeighborX="-13049" custLinFactNeighborY="-19882">
        <dgm:presLayoutVars>
          <dgm:chPref val="3"/>
        </dgm:presLayoutVars>
      </dgm:prSet>
      <dgm:spPr/>
    </dgm:pt>
    <dgm:pt modelId="{05C89998-B601-624D-852F-BD9ABC5C0AB7}" type="pres">
      <dgm:prSet presAssocID="{D8A120C0-E402-944F-8FF9-40220F708AC6}" presName="level2hierChild" presStyleCnt="0"/>
      <dgm:spPr/>
    </dgm:pt>
    <dgm:pt modelId="{56CE7313-D60C-C64D-9C78-FD3A391FB89D}" type="pres">
      <dgm:prSet presAssocID="{39261772-51C9-A24A-9D41-3D0942C15BE7}" presName="conn2-1" presStyleLbl="parChTrans1D2" presStyleIdx="0" presStyleCnt="3"/>
      <dgm:spPr/>
    </dgm:pt>
    <dgm:pt modelId="{90F904DC-AAFD-5643-88B5-B7F718B4EA3B}" type="pres">
      <dgm:prSet presAssocID="{39261772-51C9-A24A-9D41-3D0942C15BE7}" presName="connTx" presStyleLbl="parChTrans1D2" presStyleIdx="0" presStyleCnt="3"/>
      <dgm:spPr/>
    </dgm:pt>
    <dgm:pt modelId="{78A73FAF-ABF6-3441-924D-8ACA92040398}" type="pres">
      <dgm:prSet presAssocID="{465D4076-E554-9C41-9395-BBDF53D5DF61}" presName="root2" presStyleCnt="0"/>
      <dgm:spPr/>
    </dgm:pt>
    <dgm:pt modelId="{720DF61B-A595-614C-95F2-0B55657AAFD7}" type="pres">
      <dgm:prSet presAssocID="{465D4076-E554-9C41-9395-BBDF53D5DF61}" presName="LevelTwoTextNode" presStyleLbl="node2" presStyleIdx="0" presStyleCnt="3" custScaleX="607735" custScaleY="267077" custLinFactY="-29258" custLinFactNeighborX="654" custLinFactNeighborY="-100000">
        <dgm:presLayoutVars>
          <dgm:chPref val="3"/>
        </dgm:presLayoutVars>
      </dgm:prSet>
      <dgm:spPr/>
    </dgm:pt>
    <dgm:pt modelId="{001E109F-1545-4540-9C15-2E59852E6E23}" type="pres">
      <dgm:prSet presAssocID="{465D4076-E554-9C41-9395-BBDF53D5DF61}" presName="level3hierChild" presStyleCnt="0"/>
      <dgm:spPr/>
    </dgm:pt>
    <dgm:pt modelId="{B8233826-A64B-4741-ACF3-D78271BA2801}" type="pres">
      <dgm:prSet presAssocID="{6DEE9EB3-66F2-DD47-9746-1FE369F34559}" presName="conn2-1" presStyleLbl="parChTrans1D2" presStyleIdx="1" presStyleCnt="3"/>
      <dgm:spPr/>
    </dgm:pt>
    <dgm:pt modelId="{9092316B-540D-5E4E-82AE-ADC023817EF2}" type="pres">
      <dgm:prSet presAssocID="{6DEE9EB3-66F2-DD47-9746-1FE369F34559}" presName="connTx" presStyleLbl="parChTrans1D2" presStyleIdx="1" presStyleCnt="3"/>
      <dgm:spPr/>
    </dgm:pt>
    <dgm:pt modelId="{ED41DEF8-D7A8-BB45-A86F-8D644C9FC1EF}" type="pres">
      <dgm:prSet presAssocID="{E4FF18C2-66CD-1941-919D-7B742497C880}" presName="root2" presStyleCnt="0"/>
      <dgm:spPr/>
    </dgm:pt>
    <dgm:pt modelId="{66CD008C-1966-6E41-8EA3-E9948DCCA1F7}" type="pres">
      <dgm:prSet presAssocID="{E4FF18C2-66CD-1941-919D-7B742497C880}" presName="LevelTwoTextNode" presStyleLbl="node2" presStyleIdx="1" presStyleCnt="3" custScaleX="607735" custScaleY="328409" custLinFactNeighborX="729" custLinFactNeighborY="-64931">
        <dgm:presLayoutVars>
          <dgm:chPref val="3"/>
        </dgm:presLayoutVars>
      </dgm:prSet>
      <dgm:spPr/>
    </dgm:pt>
    <dgm:pt modelId="{CE8341C5-8907-6D40-81F8-FA116AD22094}" type="pres">
      <dgm:prSet presAssocID="{E4FF18C2-66CD-1941-919D-7B742497C880}" presName="level3hierChild" presStyleCnt="0"/>
      <dgm:spPr/>
    </dgm:pt>
    <dgm:pt modelId="{680A6017-C161-A040-A467-0191CE7DDBCE}" type="pres">
      <dgm:prSet presAssocID="{A765E841-487C-0C44-817D-63BFC1356699}" presName="conn2-1" presStyleLbl="parChTrans1D2" presStyleIdx="2" presStyleCnt="3"/>
      <dgm:spPr/>
    </dgm:pt>
    <dgm:pt modelId="{8ADBAAE5-D117-4544-B565-21B06D045B31}" type="pres">
      <dgm:prSet presAssocID="{A765E841-487C-0C44-817D-63BFC1356699}" presName="connTx" presStyleLbl="parChTrans1D2" presStyleIdx="2" presStyleCnt="3"/>
      <dgm:spPr/>
    </dgm:pt>
    <dgm:pt modelId="{6CAF47DF-AE19-094E-B79C-A69B84DCC58A}" type="pres">
      <dgm:prSet presAssocID="{72F02400-E58D-3342-A5A9-5BB67AABCBB0}" presName="root2" presStyleCnt="0"/>
      <dgm:spPr/>
    </dgm:pt>
    <dgm:pt modelId="{AF518254-682B-A046-A1CC-8303FC459A59}" type="pres">
      <dgm:prSet presAssocID="{72F02400-E58D-3342-A5A9-5BB67AABCBB0}" presName="LevelTwoTextNode" presStyleLbl="node2" presStyleIdx="2" presStyleCnt="3" custScaleX="607735" custScaleY="348855">
        <dgm:presLayoutVars>
          <dgm:chPref val="3"/>
        </dgm:presLayoutVars>
      </dgm:prSet>
      <dgm:spPr/>
    </dgm:pt>
    <dgm:pt modelId="{9142EA2F-AAC5-9445-B1B3-FAF4E2530C10}" type="pres">
      <dgm:prSet presAssocID="{72F02400-E58D-3342-A5A9-5BB67AABCBB0}" presName="level3hierChild" presStyleCnt="0"/>
      <dgm:spPr/>
    </dgm:pt>
  </dgm:ptLst>
  <dgm:cxnLst>
    <dgm:cxn modelId="{7791FD14-939A-2B44-9322-BCDD53BC3E95}" type="presOf" srcId="{6DEE9EB3-66F2-DD47-9746-1FE369F34559}" destId="{9092316B-540D-5E4E-82AE-ADC023817EF2}" srcOrd="1" destOrd="0" presId="urn:microsoft.com/office/officeart/2008/layout/HorizontalMultiLevelHierarchy"/>
    <dgm:cxn modelId="{218FD11E-825C-384B-81E5-37BACA4061F0}" type="presOf" srcId="{72F02400-E58D-3342-A5A9-5BB67AABCBB0}" destId="{AF518254-682B-A046-A1CC-8303FC459A59}" srcOrd="0" destOrd="0" presId="urn:microsoft.com/office/officeart/2008/layout/HorizontalMultiLevelHierarchy"/>
    <dgm:cxn modelId="{96B22224-0681-6D40-8461-3E618F83624C}" type="presOf" srcId="{A765E841-487C-0C44-817D-63BFC1356699}" destId="{680A6017-C161-A040-A467-0191CE7DDBCE}" srcOrd="0" destOrd="0" presId="urn:microsoft.com/office/officeart/2008/layout/HorizontalMultiLevelHierarchy"/>
    <dgm:cxn modelId="{77A4FA2E-2D42-E940-9E99-5BBA3A4D5B6C}" type="presOf" srcId="{6DEE9EB3-66F2-DD47-9746-1FE369F34559}" destId="{B8233826-A64B-4741-ACF3-D78271BA2801}" srcOrd="0" destOrd="0" presId="urn:microsoft.com/office/officeart/2008/layout/HorizontalMultiLevelHierarchy"/>
    <dgm:cxn modelId="{01D1183C-79C6-F843-8999-EFC76BF1AB3C}" type="presOf" srcId="{A765E841-487C-0C44-817D-63BFC1356699}" destId="{8ADBAAE5-D117-4544-B565-21B06D045B31}" srcOrd="1" destOrd="0" presId="urn:microsoft.com/office/officeart/2008/layout/HorizontalMultiLevelHierarchy"/>
    <dgm:cxn modelId="{5A7DF95B-CF84-3444-9366-8C8B79E06FE5}" type="presOf" srcId="{E4FF18C2-66CD-1941-919D-7B742497C880}" destId="{66CD008C-1966-6E41-8EA3-E9948DCCA1F7}" srcOrd="0" destOrd="0" presId="urn:microsoft.com/office/officeart/2008/layout/HorizontalMultiLevelHierarchy"/>
    <dgm:cxn modelId="{2680DF4C-996E-6C40-805E-601B73DEA9E5}" srcId="{D8A120C0-E402-944F-8FF9-40220F708AC6}" destId="{E4FF18C2-66CD-1941-919D-7B742497C880}" srcOrd="1" destOrd="0" parTransId="{6DEE9EB3-66F2-DD47-9746-1FE369F34559}" sibTransId="{8E3CBFC0-B4F2-734D-8A27-96DC50086C82}"/>
    <dgm:cxn modelId="{14276976-9CB5-DB41-A448-9838025750C8}" type="presOf" srcId="{C5445F81-6143-9A48-BCEB-4BB0FB21A410}" destId="{070DCC2C-CDE6-A142-A2C5-BC8A7A485D89}" srcOrd="0" destOrd="0" presId="urn:microsoft.com/office/officeart/2008/layout/HorizontalMultiLevelHierarchy"/>
    <dgm:cxn modelId="{C350347F-9829-E244-B934-4F61183EB302}" type="presOf" srcId="{465D4076-E554-9C41-9395-BBDF53D5DF61}" destId="{720DF61B-A595-614C-95F2-0B55657AAFD7}" srcOrd="0" destOrd="0" presId="urn:microsoft.com/office/officeart/2008/layout/HorizontalMultiLevelHierarchy"/>
    <dgm:cxn modelId="{35DA2097-5C15-1543-A2BB-7D330C78946F}" srcId="{C5445F81-6143-9A48-BCEB-4BB0FB21A410}" destId="{D8A120C0-E402-944F-8FF9-40220F708AC6}" srcOrd="0" destOrd="0" parTransId="{1FB4C091-76AF-254B-A643-45D3571E2244}" sibTransId="{624F3104-E3B2-9B41-AEEA-F0EBC12E4004}"/>
    <dgm:cxn modelId="{C45F399D-46FA-2C4E-B933-0980A299D1E3}" srcId="{D8A120C0-E402-944F-8FF9-40220F708AC6}" destId="{72F02400-E58D-3342-A5A9-5BB67AABCBB0}" srcOrd="2" destOrd="0" parTransId="{A765E841-487C-0C44-817D-63BFC1356699}" sibTransId="{182CA8F6-82B7-F14D-8694-19FBA4E922E0}"/>
    <dgm:cxn modelId="{E8CA8C9E-80AD-1047-A017-E1F1E08885CF}" type="presOf" srcId="{39261772-51C9-A24A-9D41-3D0942C15BE7}" destId="{90F904DC-AAFD-5643-88B5-B7F718B4EA3B}" srcOrd="1" destOrd="0" presId="urn:microsoft.com/office/officeart/2008/layout/HorizontalMultiLevelHierarchy"/>
    <dgm:cxn modelId="{E43C48A5-A00E-9648-9F4F-13D812AD4381}" type="presOf" srcId="{D8A120C0-E402-944F-8FF9-40220F708AC6}" destId="{460C747E-645B-7F49-AE98-F9D6567B2C8D}" srcOrd="0" destOrd="0" presId="urn:microsoft.com/office/officeart/2008/layout/HorizontalMultiLevelHierarchy"/>
    <dgm:cxn modelId="{74B00AAA-51EF-0B43-8B7E-52DBED6E13F2}" type="presOf" srcId="{39261772-51C9-A24A-9D41-3D0942C15BE7}" destId="{56CE7313-D60C-C64D-9C78-FD3A391FB89D}" srcOrd="0" destOrd="0" presId="urn:microsoft.com/office/officeart/2008/layout/HorizontalMultiLevelHierarchy"/>
    <dgm:cxn modelId="{591A12B0-420D-8642-B214-EB5BEA9E7587}" srcId="{D8A120C0-E402-944F-8FF9-40220F708AC6}" destId="{465D4076-E554-9C41-9395-BBDF53D5DF61}" srcOrd="0" destOrd="0" parTransId="{39261772-51C9-A24A-9D41-3D0942C15BE7}" sibTransId="{53F9D99F-7AD8-E247-A168-8238B3F78303}"/>
    <dgm:cxn modelId="{2661646C-45D5-4543-A3E9-ABD9440F7356}" type="presParOf" srcId="{070DCC2C-CDE6-A142-A2C5-BC8A7A485D89}" destId="{732B4A5B-F25E-9A4E-A046-4E84C2DCBB2B}" srcOrd="0" destOrd="0" presId="urn:microsoft.com/office/officeart/2008/layout/HorizontalMultiLevelHierarchy"/>
    <dgm:cxn modelId="{A60ABE74-63A2-8D4D-B6B8-5FD1837B6F3C}" type="presParOf" srcId="{732B4A5B-F25E-9A4E-A046-4E84C2DCBB2B}" destId="{460C747E-645B-7F49-AE98-F9D6567B2C8D}" srcOrd="0" destOrd="0" presId="urn:microsoft.com/office/officeart/2008/layout/HorizontalMultiLevelHierarchy"/>
    <dgm:cxn modelId="{EAC375DF-9F9D-FF48-9BFC-C010ACFB9890}" type="presParOf" srcId="{732B4A5B-F25E-9A4E-A046-4E84C2DCBB2B}" destId="{05C89998-B601-624D-852F-BD9ABC5C0AB7}" srcOrd="1" destOrd="0" presId="urn:microsoft.com/office/officeart/2008/layout/HorizontalMultiLevelHierarchy"/>
    <dgm:cxn modelId="{DDF32F72-CC66-B143-9899-703585C8B50E}" type="presParOf" srcId="{05C89998-B601-624D-852F-BD9ABC5C0AB7}" destId="{56CE7313-D60C-C64D-9C78-FD3A391FB89D}" srcOrd="0" destOrd="0" presId="urn:microsoft.com/office/officeart/2008/layout/HorizontalMultiLevelHierarchy"/>
    <dgm:cxn modelId="{517642CE-60AB-1444-BBA5-1D92197B771F}" type="presParOf" srcId="{56CE7313-D60C-C64D-9C78-FD3A391FB89D}" destId="{90F904DC-AAFD-5643-88B5-B7F718B4EA3B}" srcOrd="0" destOrd="0" presId="urn:microsoft.com/office/officeart/2008/layout/HorizontalMultiLevelHierarchy"/>
    <dgm:cxn modelId="{59AE7D88-CCD1-DD4A-B2D8-E34ED2F6FF67}" type="presParOf" srcId="{05C89998-B601-624D-852F-BD9ABC5C0AB7}" destId="{78A73FAF-ABF6-3441-924D-8ACA92040398}" srcOrd="1" destOrd="0" presId="urn:microsoft.com/office/officeart/2008/layout/HorizontalMultiLevelHierarchy"/>
    <dgm:cxn modelId="{CB981997-4135-BD4E-9375-594C0B9E8105}" type="presParOf" srcId="{78A73FAF-ABF6-3441-924D-8ACA92040398}" destId="{720DF61B-A595-614C-95F2-0B55657AAFD7}" srcOrd="0" destOrd="0" presId="urn:microsoft.com/office/officeart/2008/layout/HorizontalMultiLevelHierarchy"/>
    <dgm:cxn modelId="{88D11328-AEE7-7B4A-8A27-D711EE7B6F38}" type="presParOf" srcId="{78A73FAF-ABF6-3441-924D-8ACA92040398}" destId="{001E109F-1545-4540-9C15-2E59852E6E23}" srcOrd="1" destOrd="0" presId="urn:microsoft.com/office/officeart/2008/layout/HorizontalMultiLevelHierarchy"/>
    <dgm:cxn modelId="{E095849D-45E9-A445-BFF0-76FB1F744691}" type="presParOf" srcId="{05C89998-B601-624D-852F-BD9ABC5C0AB7}" destId="{B8233826-A64B-4741-ACF3-D78271BA2801}" srcOrd="2" destOrd="0" presId="urn:microsoft.com/office/officeart/2008/layout/HorizontalMultiLevelHierarchy"/>
    <dgm:cxn modelId="{14D8F943-9CC6-DF43-B308-74F21B86B233}" type="presParOf" srcId="{B8233826-A64B-4741-ACF3-D78271BA2801}" destId="{9092316B-540D-5E4E-82AE-ADC023817EF2}" srcOrd="0" destOrd="0" presId="urn:microsoft.com/office/officeart/2008/layout/HorizontalMultiLevelHierarchy"/>
    <dgm:cxn modelId="{427AD9BB-2DDA-2142-834B-8E312B2FBB42}" type="presParOf" srcId="{05C89998-B601-624D-852F-BD9ABC5C0AB7}" destId="{ED41DEF8-D7A8-BB45-A86F-8D644C9FC1EF}" srcOrd="3" destOrd="0" presId="urn:microsoft.com/office/officeart/2008/layout/HorizontalMultiLevelHierarchy"/>
    <dgm:cxn modelId="{13376207-AFDF-C345-A460-D59996F38B9E}" type="presParOf" srcId="{ED41DEF8-D7A8-BB45-A86F-8D644C9FC1EF}" destId="{66CD008C-1966-6E41-8EA3-E9948DCCA1F7}" srcOrd="0" destOrd="0" presId="urn:microsoft.com/office/officeart/2008/layout/HorizontalMultiLevelHierarchy"/>
    <dgm:cxn modelId="{526B1EB2-CF3C-2849-BFCB-497B0B5B8E0B}" type="presParOf" srcId="{ED41DEF8-D7A8-BB45-A86F-8D644C9FC1EF}" destId="{CE8341C5-8907-6D40-81F8-FA116AD22094}" srcOrd="1" destOrd="0" presId="urn:microsoft.com/office/officeart/2008/layout/HorizontalMultiLevelHierarchy"/>
    <dgm:cxn modelId="{3FD87FF6-B6BF-8C45-8492-BE81B9726637}" type="presParOf" srcId="{05C89998-B601-624D-852F-BD9ABC5C0AB7}" destId="{680A6017-C161-A040-A467-0191CE7DDBCE}" srcOrd="4" destOrd="0" presId="urn:microsoft.com/office/officeart/2008/layout/HorizontalMultiLevelHierarchy"/>
    <dgm:cxn modelId="{7970DB9A-F65F-B044-B0CB-25C5EB1B2413}" type="presParOf" srcId="{680A6017-C161-A040-A467-0191CE7DDBCE}" destId="{8ADBAAE5-D117-4544-B565-21B06D045B31}" srcOrd="0" destOrd="0" presId="urn:microsoft.com/office/officeart/2008/layout/HorizontalMultiLevelHierarchy"/>
    <dgm:cxn modelId="{808EC04F-C5C7-A14E-B78F-2B70A005A60E}" type="presParOf" srcId="{05C89998-B601-624D-852F-BD9ABC5C0AB7}" destId="{6CAF47DF-AE19-094E-B79C-A69B84DCC58A}" srcOrd="5" destOrd="0" presId="urn:microsoft.com/office/officeart/2008/layout/HorizontalMultiLevelHierarchy"/>
    <dgm:cxn modelId="{9AE12395-D4A9-3A4D-927D-A5F2AA503E7A}" type="presParOf" srcId="{6CAF47DF-AE19-094E-B79C-A69B84DCC58A}" destId="{AF518254-682B-A046-A1CC-8303FC459A59}" srcOrd="0" destOrd="0" presId="urn:microsoft.com/office/officeart/2008/layout/HorizontalMultiLevelHierarchy"/>
    <dgm:cxn modelId="{BE2DEA28-6F58-E74F-BC4B-9C8DC4236BDD}" type="presParOf" srcId="{6CAF47DF-AE19-094E-B79C-A69B84DCC58A}" destId="{9142EA2F-AAC5-9445-B1B3-FAF4E2530C10}"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9F967-F512-7B4C-A47A-F87C12D4084D}">
      <dsp:nvSpPr>
        <dsp:cNvPr id="0" name=""/>
        <dsp:cNvSpPr/>
      </dsp:nvSpPr>
      <dsp:spPr>
        <a:xfrm>
          <a:off x="4001081" y="957475"/>
          <a:ext cx="2211705" cy="718223"/>
        </a:xfrm>
        <a:custGeom>
          <a:avLst/>
          <a:gdLst/>
          <a:ahLst/>
          <a:cxnLst/>
          <a:rect l="0" t="0" r="0" b="0"/>
          <a:pathLst>
            <a:path>
              <a:moveTo>
                <a:pt x="0" y="0"/>
              </a:moveTo>
              <a:lnTo>
                <a:pt x="0" y="550690"/>
              </a:lnTo>
              <a:lnTo>
                <a:pt x="2211705" y="550690"/>
              </a:lnTo>
              <a:lnTo>
                <a:pt x="2211705" y="718223"/>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CE994CF-F997-F048-949C-B149C6368E6D}">
      <dsp:nvSpPr>
        <dsp:cNvPr id="0" name=""/>
        <dsp:cNvSpPr/>
      </dsp:nvSpPr>
      <dsp:spPr>
        <a:xfrm>
          <a:off x="3955361" y="957475"/>
          <a:ext cx="91440" cy="718223"/>
        </a:xfrm>
        <a:custGeom>
          <a:avLst/>
          <a:gdLst/>
          <a:ahLst/>
          <a:cxnLst/>
          <a:rect l="0" t="0" r="0" b="0"/>
          <a:pathLst>
            <a:path>
              <a:moveTo>
                <a:pt x="45720" y="0"/>
              </a:moveTo>
              <a:lnTo>
                <a:pt x="45720" y="550690"/>
              </a:lnTo>
              <a:lnTo>
                <a:pt x="47094" y="550690"/>
              </a:lnTo>
              <a:lnTo>
                <a:pt x="47094" y="718223"/>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F68DC9A-0D17-0340-96E6-0F7C034EB96E}">
      <dsp:nvSpPr>
        <dsp:cNvPr id="0" name=""/>
        <dsp:cNvSpPr/>
      </dsp:nvSpPr>
      <dsp:spPr>
        <a:xfrm>
          <a:off x="1792124" y="957475"/>
          <a:ext cx="2208956" cy="718223"/>
        </a:xfrm>
        <a:custGeom>
          <a:avLst/>
          <a:gdLst/>
          <a:ahLst/>
          <a:cxnLst/>
          <a:rect l="0" t="0" r="0" b="0"/>
          <a:pathLst>
            <a:path>
              <a:moveTo>
                <a:pt x="2208956" y="0"/>
              </a:moveTo>
              <a:lnTo>
                <a:pt x="2208956" y="550690"/>
              </a:lnTo>
              <a:lnTo>
                <a:pt x="0" y="550690"/>
              </a:lnTo>
              <a:lnTo>
                <a:pt x="0" y="718223"/>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D11CEE0-0AF0-9145-AD50-0D13F5334E1D}">
      <dsp:nvSpPr>
        <dsp:cNvPr id="0" name=""/>
        <dsp:cNvSpPr/>
      </dsp:nvSpPr>
      <dsp:spPr>
        <a:xfrm>
          <a:off x="3096854" y="-190892"/>
          <a:ext cx="1808452" cy="1148367"/>
        </a:xfrm>
        <a:prstGeom prst="roundRect">
          <a:avLst>
            <a:gd name="adj" fmla="val 10000"/>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sp>
    <dsp:sp modelId="{553DC11B-BDD7-6A48-A75E-5493B63B41AA}">
      <dsp:nvSpPr>
        <dsp:cNvPr id="0" name=""/>
        <dsp:cNvSpPr/>
      </dsp:nvSpPr>
      <dsp:spPr>
        <a:xfrm>
          <a:off x="3297793" y="0"/>
          <a:ext cx="1808452" cy="1148367"/>
        </a:xfrm>
        <a:prstGeom prst="roundRect">
          <a:avLst>
            <a:gd name="adj" fmla="val 10000"/>
          </a:avLst>
        </a:prstGeom>
        <a:solidFill>
          <a:schemeClr val="accent1">
            <a:lumMod val="60000"/>
            <a:lumOff val="4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b="1" kern="1200" dirty="0">
              <a:solidFill>
                <a:schemeClr val="tx1"/>
              </a:solidFill>
              <a:latin typeface="Arial" panose="020B0604020202020204" pitchFamily="34" charset="0"/>
              <a:cs typeface="Arial" panose="020B0604020202020204" pitchFamily="34" charset="0"/>
            </a:rPr>
            <a:t>PREVIDENZA</a:t>
          </a:r>
        </a:p>
      </dsp:txBody>
      <dsp:txXfrm>
        <a:off x="3297793" y="0"/>
        <a:ext cx="1808452" cy="1148367"/>
      </dsp:txXfrm>
    </dsp:sp>
    <dsp:sp modelId="{C5C44E30-F603-D94F-A7C3-298794240B61}">
      <dsp:nvSpPr>
        <dsp:cNvPr id="0" name=""/>
        <dsp:cNvSpPr/>
      </dsp:nvSpPr>
      <dsp:spPr>
        <a:xfrm>
          <a:off x="887898" y="1675699"/>
          <a:ext cx="1808452" cy="1148367"/>
        </a:xfrm>
        <a:prstGeom prst="roundRect">
          <a:avLst>
            <a:gd name="adj" fmla="val 10000"/>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sp>
    <dsp:sp modelId="{28168DCA-F128-1B4A-8B80-18E73E1024D3}">
      <dsp:nvSpPr>
        <dsp:cNvPr id="0" name=""/>
        <dsp:cNvSpPr/>
      </dsp:nvSpPr>
      <dsp:spPr>
        <a:xfrm>
          <a:off x="1088837" y="1866591"/>
          <a:ext cx="1808452" cy="1148367"/>
        </a:xfrm>
        <a:prstGeom prst="roundRect">
          <a:avLst>
            <a:gd name="adj" fmla="val 10000"/>
          </a:avLst>
        </a:prstGeom>
        <a:solidFill>
          <a:schemeClr val="accent4">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latin typeface="Arial" panose="020B0604020202020204" pitchFamily="34" charset="0"/>
              <a:cs typeface="Arial" panose="020B0604020202020204" pitchFamily="34" charset="0"/>
            </a:rPr>
            <a:t>PREVIDENZA OBBLIGATORIA</a:t>
          </a:r>
        </a:p>
      </dsp:txBody>
      <dsp:txXfrm>
        <a:off x="1088837" y="1866591"/>
        <a:ext cx="1808452" cy="1148367"/>
      </dsp:txXfrm>
    </dsp:sp>
    <dsp:sp modelId="{D368D97B-3451-D84D-BE0C-994FDCEDDB06}">
      <dsp:nvSpPr>
        <dsp:cNvPr id="0" name=""/>
        <dsp:cNvSpPr/>
      </dsp:nvSpPr>
      <dsp:spPr>
        <a:xfrm>
          <a:off x="3098229" y="1675699"/>
          <a:ext cx="1808452" cy="1148367"/>
        </a:xfrm>
        <a:prstGeom prst="roundRect">
          <a:avLst>
            <a:gd name="adj" fmla="val 10000"/>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sp>
    <dsp:sp modelId="{0748ECEC-94DA-C24C-A5BA-14755640869E}">
      <dsp:nvSpPr>
        <dsp:cNvPr id="0" name=""/>
        <dsp:cNvSpPr/>
      </dsp:nvSpPr>
      <dsp:spPr>
        <a:xfrm>
          <a:off x="3299168" y="1866591"/>
          <a:ext cx="1808452" cy="1148367"/>
        </a:xfrm>
        <a:prstGeom prst="roundRect">
          <a:avLst>
            <a:gd name="adj" fmla="val 10000"/>
          </a:avLst>
        </a:prstGeom>
        <a:solidFill>
          <a:srgbClr val="FFC000">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b="1" kern="1200" dirty="0">
              <a:latin typeface="Arial" panose="020B0604020202020204" pitchFamily="34" charset="0"/>
              <a:cs typeface="Arial" panose="020B0604020202020204" pitchFamily="34" charset="0"/>
            </a:rPr>
            <a:t>FONDI PENSIONE</a:t>
          </a:r>
        </a:p>
      </dsp:txBody>
      <dsp:txXfrm>
        <a:off x="3299168" y="1866591"/>
        <a:ext cx="1808452" cy="1148367"/>
      </dsp:txXfrm>
    </dsp:sp>
    <dsp:sp modelId="{2F092FF2-A5FA-2A41-9BC1-92C6E68F34BB}">
      <dsp:nvSpPr>
        <dsp:cNvPr id="0" name=""/>
        <dsp:cNvSpPr/>
      </dsp:nvSpPr>
      <dsp:spPr>
        <a:xfrm>
          <a:off x="5308559" y="1675699"/>
          <a:ext cx="1808452" cy="1148367"/>
        </a:xfrm>
        <a:prstGeom prst="roundRect">
          <a:avLst>
            <a:gd name="adj" fmla="val 10000"/>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sp>
    <dsp:sp modelId="{04BDADCF-96D5-3643-B60A-439679C09536}">
      <dsp:nvSpPr>
        <dsp:cNvPr id="0" name=""/>
        <dsp:cNvSpPr/>
      </dsp:nvSpPr>
      <dsp:spPr>
        <a:xfrm>
          <a:off x="5509499" y="1866591"/>
          <a:ext cx="1808452" cy="1148367"/>
        </a:xfrm>
        <a:prstGeom prst="roundRect">
          <a:avLst>
            <a:gd name="adj" fmla="val 10000"/>
          </a:avLst>
        </a:prstGeom>
        <a:solidFill>
          <a:schemeClr val="accent4">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latin typeface="Arial" panose="020B0604020202020204" pitchFamily="34" charset="0"/>
              <a:cs typeface="Arial" panose="020B0604020202020204" pitchFamily="34" charset="0"/>
            </a:rPr>
            <a:t>PREVIDENZA INDIVIDUALE</a:t>
          </a:r>
        </a:p>
      </dsp:txBody>
      <dsp:txXfrm>
        <a:off x="5509499" y="1866591"/>
        <a:ext cx="1808452" cy="11483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80C5E-4712-9249-9CF8-A3A03ACBA428}">
      <dsp:nvSpPr>
        <dsp:cNvPr id="0" name=""/>
        <dsp:cNvSpPr/>
      </dsp:nvSpPr>
      <dsp:spPr>
        <a:xfrm>
          <a:off x="-5306158" y="-812623"/>
          <a:ext cx="6318409" cy="6318409"/>
        </a:xfrm>
        <a:prstGeom prst="blockArc">
          <a:avLst>
            <a:gd name="adj1" fmla="val 18900000"/>
            <a:gd name="adj2" fmla="val 2700000"/>
            <a:gd name="adj3" fmla="val 342"/>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95F6E5B-23FE-7943-95D0-E13C914317A6}">
      <dsp:nvSpPr>
        <dsp:cNvPr id="0" name=""/>
        <dsp:cNvSpPr/>
      </dsp:nvSpPr>
      <dsp:spPr>
        <a:xfrm>
          <a:off x="377441" y="247141"/>
          <a:ext cx="10073034" cy="49409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92189" tIns="53340" rIns="53340" bIns="53340" numCol="1" spcCol="1270" anchor="ctr" anchorCtr="0">
          <a:noAutofit/>
        </a:bodyPr>
        <a:lstStyle/>
        <a:p>
          <a:pPr marL="0" lvl="0" indent="0" algn="l" defTabSz="933450">
            <a:lnSpc>
              <a:spcPct val="90000"/>
            </a:lnSpc>
            <a:spcBef>
              <a:spcPct val="0"/>
            </a:spcBef>
            <a:spcAft>
              <a:spcPct val="35000"/>
            </a:spcAft>
            <a:buNone/>
          </a:pPr>
          <a:r>
            <a:rPr lang="it-IT" sz="2100" kern="1200" dirty="0">
              <a:solidFill>
                <a:schemeClr val="bg1"/>
              </a:solidFill>
              <a:latin typeface="Arial" panose="020B0604020202020204" pitchFamily="34" charset="0"/>
              <a:cs typeface="Arial" panose="020B0604020202020204" pitchFamily="34" charset="0"/>
            </a:rPr>
            <a:t>ENPAM – Medici convenzionati, liberi professionisti </a:t>
          </a:r>
        </a:p>
      </dsp:txBody>
      <dsp:txXfrm>
        <a:off x="377441" y="247141"/>
        <a:ext cx="10073034" cy="494096"/>
      </dsp:txXfrm>
    </dsp:sp>
    <dsp:sp modelId="{BC3A968B-19A6-BB47-9FE9-48C9FA4A92CD}">
      <dsp:nvSpPr>
        <dsp:cNvPr id="0" name=""/>
        <dsp:cNvSpPr/>
      </dsp:nvSpPr>
      <dsp:spPr>
        <a:xfrm>
          <a:off x="68631" y="185379"/>
          <a:ext cx="617620" cy="617620"/>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7C23EBA-ADB1-A34A-8175-404A8F192903}">
      <dsp:nvSpPr>
        <dsp:cNvPr id="0" name=""/>
        <dsp:cNvSpPr/>
      </dsp:nvSpPr>
      <dsp:spPr>
        <a:xfrm>
          <a:off x="783869" y="988192"/>
          <a:ext cx="9666606" cy="49409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92189" tIns="53340" rIns="53340" bIns="53340" numCol="1" spcCol="1270" anchor="ctr" anchorCtr="0">
          <a:noAutofit/>
        </a:bodyPr>
        <a:lstStyle/>
        <a:p>
          <a:pPr marL="0" lvl="0" indent="0" algn="l" defTabSz="933450">
            <a:lnSpc>
              <a:spcPct val="90000"/>
            </a:lnSpc>
            <a:spcBef>
              <a:spcPct val="0"/>
            </a:spcBef>
            <a:spcAft>
              <a:spcPct val="35000"/>
            </a:spcAft>
            <a:buNone/>
          </a:pPr>
          <a:r>
            <a:rPr lang="it-IT" sz="2100" kern="1200" dirty="0">
              <a:solidFill>
                <a:schemeClr val="bg1"/>
              </a:solidFill>
              <a:latin typeface="Arial" panose="020B0604020202020204" pitchFamily="34" charset="0"/>
              <a:cs typeface="Arial" panose="020B0604020202020204" pitchFamily="34" charset="0"/>
            </a:rPr>
            <a:t>ENPAF – Farmacisti</a:t>
          </a:r>
        </a:p>
      </dsp:txBody>
      <dsp:txXfrm>
        <a:off x="783869" y="988192"/>
        <a:ext cx="9666606" cy="494096"/>
      </dsp:txXfrm>
    </dsp:sp>
    <dsp:sp modelId="{6579A369-6212-1C4A-B031-27CB1AD3D3C0}">
      <dsp:nvSpPr>
        <dsp:cNvPr id="0" name=""/>
        <dsp:cNvSpPr/>
      </dsp:nvSpPr>
      <dsp:spPr>
        <a:xfrm>
          <a:off x="475059" y="926430"/>
          <a:ext cx="617620" cy="617620"/>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BFD3EE5-39DB-594E-ACD6-F238E5FD7F93}">
      <dsp:nvSpPr>
        <dsp:cNvPr id="0" name=""/>
        <dsp:cNvSpPr/>
      </dsp:nvSpPr>
      <dsp:spPr>
        <a:xfrm>
          <a:off x="969718" y="1729242"/>
          <a:ext cx="9480757" cy="49409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92189" tIns="53340" rIns="53340" bIns="53340" numCol="1" spcCol="1270" anchor="ctr" anchorCtr="0">
          <a:noAutofit/>
        </a:bodyPr>
        <a:lstStyle/>
        <a:p>
          <a:pPr marL="0" lvl="0" indent="0" algn="l" defTabSz="933450">
            <a:lnSpc>
              <a:spcPct val="90000"/>
            </a:lnSpc>
            <a:spcBef>
              <a:spcPct val="0"/>
            </a:spcBef>
            <a:spcAft>
              <a:spcPct val="35000"/>
            </a:spcAft>
            <a:buNone/>
          </a:pPr>
          <a:r>
            <a:rPr lang="it-IT" sz="2100" kern="1200" dirty="0">
              <a:solidFill>
                <a:schemeClr val="bg1"/>
              </a:solidFill>
              <a:latin typeface="Arial" panose="020B0604020202020204" pitchFamily="34" charset="0"/>
              <a:cs typeface="Arial" panose="020B0604020202020204" pitchFamily="34" charset="0"/>
            </a:rPr>
            <a:t>ENPAPI – Infermieri liberi professionisti</a:t>
          </a:r>
        </a:p>
      </dsp:txBody>
      <dsp:txXfrm>
        <a:off x="969718" y="1729242"/>
        <a:ext cx="9480757" cy="494096"/>
      </dsp:txXfrm>
    </dsp:sp>
    <dsp:sp modelId="{969D35EB-B892-C044-B242-CF969AB2C47D}">
      <dsp:nvSpPr>
        <dsp:cNvPr id="0" name=""/>
        <dsp:cNvSpPr/>
      </dsp:nvSpPr>
      <dsp:spPr>
        <a:xfrm>
          <a:off x="660908" y="1667480"/>
          <a:ext cx="617620" cy="617620"/>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6AAE76A-86CE-F042-8B21-C50CB44650B4}">
      <dsp:nvSpPr>
        <dsp:cNvPr id="0" name=""/>
        <dsp:cNvSpPr/>
      </dsp:nvSpPr>
      <dsp:spPr>
        <a:xfrm>
          <a:off x="969718" y="2469823"/>
          <a:ext cx="9480757" cy="49409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92189" tIns="53340" rIns="53340" bIns="53340" numCol="1" spcCol="1270" anchor="ctr" anchorCtr="0">
          <a:noAutofit/>
        </a:bodyPr>
        <a:lstStyle/>
        <a:p>
          <a:pPr marL="0" lvl="0" indent="0" algn="l" defTabSz="933450">
            <a:lnSpc>
              <a:spcPct val="90000"/>
            </a:lnSpc>
            <a:spcBef>
              <a:spcPct val="0"/>
            </a:spcBef>
            <a:spcAft>
              <a:spcPct val="35000"/>
            </a:spcAft>
            <a:buNone/>
          </a:pPr>
          <a:r>
            <a:rPr lang="it-IT" sz="2100" kern="1200" dirty="0">
              <a:solidFill>
                <a:schemeClr val="bg1"/>
              </a:solidFill>
              <a:latin typeface="Arial" panose="020B0604020202020204" pitchFamily="34" charset="0"/>
              <a:cs typeface="Arial" panose="020B0604020202020204" pitchFamily="34" charset="0"/>
            </a:rPr>
            <a:t>FNOPI (ex IPASVI – Infermieri Professionisti, Vigilatrici, Assistenti sanitari </a:t>
          </a:r>
        </a:p>
      </dsp:txBody>
      <dsp:txXfrm>
        <a:off x="969718" y="2469823"/>
        <a:ext cx="9480757" cy="494096"/>
      </dsp:txXfrm>
    </dsp:sp>
    <dsp:sp modelId="{F6B9F212-C7DE-A646-B992-3C4D5044E749}">
      <dsp:nvSpPr>
        <dsp:cNvPr id="0" name=""/>
        <dsp:cNvSpPr/>
      </dsp:nvSpPr>
      <dsp:spPr>
        <a:xfrm>
          <a:off x="660908" y="2408061"/>
          <a:ext cx="617620" cy="617620"/>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B69C140-CAE3-EE49-BCA4-933719B2F361}">
      <dsp:nvSpPr>
        <dsp:cNvPr id="0" name=""/>
        <dsp:cNvSpPr/>
      </dsp:nvSpPr>
      <dsp:spPr>
        <a:xfrm>
          <a:off x="783869" y="3210873"/>
          <a:ext cx="9666606" cy="494096"/>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92189" tIns="53340" rIns="53340" bIns="53340" numCol="1" spcCol="1270" anchor="ctr" anchorCtr="0">
          <a:noAutofit/>
        </a:bodyPr>
        <a:lstStyle/>
        <a:p>
          <a:pPr marL="0" lvl="0" indent="0" algn="l" defTabSz="933450">
            <a:lnSpc>
              <a:spcPct val="90000"/>
            </a:lnSpc>
            <a:spcBef>
              <a:spcPct val="0"/>
            </a:spcBef>
            <a:spcAft>
              <a:spcPct val="35000"/>
            </a:spcAft>
            <a:buNone/>
          </a:pPr>
          <a:r>
            <a:rPr lang="it-IT" sz="2100" kern="1200" dirty="0" err="1">
              <a:solidFill>
                <a:schemeClr val="bg1"/>
              </a:solidFill>
              <a:latin typeface="Arial" panose="020B0604020202020204" pitchFamily="34" charset="0"/>
              <a:cs typeface="Arial" panose="020B0604020202020204" pitchFamily="34" charset="0"/>
            </a:rPr>
            <a:t>SIVeMP</a:t>
          </a:r>
          <a:r>
            <a:rPr lang="it-IT" sz="2100" kern="1200" dirty="0">
              <a:solidFill>
                <a:schemeClr val="bg1"/>
              </a:solidFill>
              <a:latin typeface="Arial" panose="020B0604020202020204" pitchFamily="34" charset="0"/>
              <a:cs typeface="Arial" panose="020B0604020202020204" pitchFamily="34" charset="0"/>
            </a:rPr>
            <a:t> – Veterinari </a:t>
          </a:r>
        </a:p>
      </dsp:txBody>
      <dsp:txXfrm>
        <a:off x="783869" y="3210873"/>
        <a:ext cx="9666606" cy="494096"/>
      </dsp:txXfrm>
    </dsp:sp>
    <dsp:sp modelId="{3C86BDD2-9333-E24B-9452-3557226F75BC}">
      <dsp:nvSpPr>
        <dsp:cNvPr id="0" name=""/>
        <dsp:cNvSpPr/>
      </dsp:nvSpPr>
      <dsp:spPr>
        <a:xfrm>
          <a:off x="475059" y="3149111"/>
          <a:ext cx="617620" cy="617620"/>
        </a:xfrm>
        <a:prstGeom prst="ellipse">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AC76D2C-D68B-4DF9-8D11-B0EC334E7FB2}">
      <dsp:nvSpPr>
        <dsp:cNvPr id="0" name=""/>
        <dsp:cNvSpPr/>
      </dsp:nvSpPr>
      <dsp:spPr>
        <a:xfrm>
          <a:off x="377441" y="3951923"/>
          <a:ext cx="10073034" cy="49409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92189" tIns="53340" rIns="53340" bIns="53340" numCol="1" spcCol="1270" anchor="ctr" anchorCtr="0">
          <a:noAutofit/>
        </a:bodyPr>
        <a:lstStyle/>
        <a:p>
          <a:pPr marL="0" lvl="0" indent="0" algn="l" defTabSz="933450">
            <a:lnSpc>
              <a:spcPct val="90000"/>
            </a:lnSpc>
            <a:spcBef>
              <a:spcPct val="0"/>
            </a:spcBef>
            <a:spcAft>
              <a:spcPct val="35000"/>
            </a:spcAft>
            <a:buNone/>
          </a:pPr>
          <a:r>
            <a:rPr lang="it-IT" sz="2100" kern="1200" dirty="0">
              <a:solidFill>
                <a:schemeClr val="bg1"/>
              </a:solidFill>
              <a:latin typeface="Arial" panose="020B0604020202020204" pitchFamily="34" charset="0"/>
              <a:cs typeface="Arial" panose="020B0604020202020204" pitchFamily="34" charset="0"/>
            </a:rPr>
            <a:t>I soggetti fiscalmente a carico degli iscritti al Fondo</a:t>
          </a:r>
        </a:p>
      </dsp:txBody>
      <dsp:txXfrm>
        <a:off x="377441" y="3951923"/>
        <a:ext cx="10073034" cy="494096"/>
      </dsp:txXfrm>
    </dsp:sp>
    <dsp:sp modelId="{9CA4C32F-D546-49C5-A883-EEE122CE47D7}">
      <dsp:nvSpPr>
        <dsp:cNvPr id="0" name=""/>
        <dsp:cNvSpPr/>
      </dsp:nvSpPr>
      <dsp:spPr>
        <a:xfrm>
          <a:off x="68631" y="3890161"/>
          <a:ext cx="617620" cy="617620"/>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80C5E-4712-9249-9CF8-A3A03ACBA428}">
      <dsp:nvSpPr>
        <dsp:cNvPr id="0" name=""/>
        <dsp:cNvSpPr/>
      </dsp:nvSpPr>
      <dsp:spPr>
        <a:xfrm>
          <a:off x="-5116967" y="-783865"/>
          <a:ext cx="6093694" cy="6093694"/>
        </a:xfrm>
        <a:prstGeom prst="blockArc">
          <a:avLst>
            <a:gd name="adj1" fmla="val 18900000"/>
            <a:gd name="adj2" fmla="val 2700000"/>
            <a:gd name="adj3" fmla="val 354"/>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95F6E5B-23FE-7943-95D0-E13C914317A6}">
      <dsp:nvSpPr>
        <dsp:cNvPr id="0" name=""/>
        <dsp:cNvSpPr/>
      </dsp:nvSpPr>
      <dsp:spPr>
        <a:xfrm>
          <a:off x="628203" y="452596"/>
          <a:ext cx="7538938" cy="90519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8497" tIns="43180" rIns="43180" bIns="43180" numCol="1" spcCol="1270" anchor="ctr" anchorCtr="0">
          <a:noAutofit/>
        </a:bodyPr>
        <a:lstStyle/>
        <a:p>
          <a:pPr marL="0" lvl="0" indent="0" algn="l" defTabSz="755650">
            <a:lnSpc>
              <a:spcPct val="90000"/>
            </a:lnSpc>
            <a:spcBef>
              <a:spcPct val="0"/>
            </a:spcBef>
            <a:spcAft>
              <a:spcPct val="35000"/>
            </a:spcAft>
            <a:buNone/>
          </a:pPr>
          <a:r>
            <a:rPr lang="it-IT" sz="1700" kern="1200" dirty="0">
              <a:solidFill>
                <a:schemeClr val="bg1"/>
              </a:solidFill>
              <a:latin typeface="Arial" panose="020B0604020202020204" pitchFamily="34" charset="0"/>
              <a:cs typeface="Arial" panose="020B0604020202020204" pitchFamily="34" charset="0"/>
            </a:rPr>
            <a:t>Studenti del V e VI anno di Medicina ed Odontoiatria iscritti all’ENPAM</a:t>
          </a:r>
        </a:p>
      </dsp:txBody>
      <dsp:txXfrm>
        <a:off x="628203" y="452596"/>
        <a:ext cx="7538938" cy="905192"/>
      </dsp:txXfrm>
    </dsp:sp>
    <dsp:sp modelId="{BC3A968B-19A6-BB47-9FE9-48C9FA4A92CD}">
      <dsp:nvSpPr>
        <dsp:cNvPr id="0" name=""/>
        <dsp:cNvSpPr/>
      </dsp:nvSpPr>
      <dsp:spPr>
        <a:xfrm>
          <a:off x="62458" y="339447"/>
          <a:ext cx="1131490" cy="1131490"/>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7C23EBA-ADB1-A34A-8175-404A8F192903}">
      <dsp:nvSpPr>
        <dsp:cNvPr id="0" name=""/>
        <dsp:cNvSpPr/>
      </dsp:nvSpPr>
      <dsp:spPr>
        <a:xfrm>
          <a:off x="957241" y="1810385"/>
          <a:ext cx="7209900" cy="90519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8497" tIns="43180" rIns="43180" bIns="43180" numCol="1" spcCol="1270" anchor="ctr" anchorCtr="0">
          <a:noAutofit/>
        </a:bodyPr>
        <a:lstStyle/>
        <a:p>
          <a:pPr marL="0" lvl="0" indent="0" algn="l" defTabSz="755650">
            <a:lnSpc>
              <a:spcPct val="90000"/>
            </a:lnSpc>
            <a:spcBef>
              <a:spcPct val="0"/>
            </a:spcBef>
            <a:spcAft>
              <a:spcPct val="35000"/>
            </a:spcAft>
            <a:buNone/>
          </a:pPr>
          <a:r>
            <a:rPr lang="it-IT" sz="1700" kern="1200" dirty="0">
              <a:solidFill>
                <a:schemeClr val="bg1"/>
              </a:solidFill>
              <a:latin typeface="Arial" panose="020B0604020202020204" pitchFamily="34" charset="0"/>
              <a:cs typeface="Arial" panose="020B0604020202020204" pitchFamily="34" charset="0"/>
            </a:rPr>
            <a:t>Dipendenti Fonti Istitutive previa delibera de parte delle medesime</a:t>
          </a:r>
        </a:p>
      </dsp:txBody>
      <dsp:txXfrm>
        <a:off x="957241" y="1810385"/>
        <a:ext cx="7209900" cy="905192"/>
      </dsp:txXfrm>
    </dsp:sp>
    <dsp:sp modelId="{6579A369-6212-1C4A-B031-27CB1AD3D3C0}">
      <dsp:nvSpPr>
        <dsp:cNvPr id="0" name=""/>
        <dsp:cNvSpPr/>
      </dsp:nvSpPr>
      <dsp:spPr>
        <a:xfrm>
          <a:off x="391495" y="1697236"/>
          <a:ext cx="1131490" cy="1131490"/>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BFD3EE5-39DB-594E-ACD6-F238E5FD7F93}">
      <dsp:nvSpPr>
        <dsp:cNvPr id="0" name=""/>
        <dsp:cNvSpPr/>
      </dsp:nvSpPr>
      <dsp:spPr>
        <a:xfrm>
          <a:off x="628203" y="3168174"/>
          <a:ext cx="7538938" cy="90519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8497" tIns="43180" rIns="43180" bIns="43180" numCol="1" spcCol="1270" anchor="ctr" anchorCtr="0">
          <a:noAutofit/>
        </a:bodyPr>
        <a:lstStyle/>
        <a:p>
          <a:pPr marL="0" lvl="0" indent="0" algn="l" defTabSz="755650">
            <a:lnSpc>
              <a:spcPct val="90000"/>
            </a:lnSpc>
            <a:spcBef>
              <a:spcPct val="0"/>
            </a:spcBef>
            <a:spcAft>
              <a:spcPct val="35000"/>
            </a:spcAft>
            <a:buNone/>
          </a:pPr>
          <a:r>
            <a:rPr lang="it-IT" sz="1700" kern="1200" dirty="0">
              <a:solidFill>
                <a:schemeClr val="bg1"/>
              </a:solidFill>
              <a:latin typeface="Arial" panose="020B0604020202020204" pitchFamily="34" charset="0"/>
              <a:cs typeface="Arial" panose="020B0604020202020204" pitchFamily="34" charset="0"/>
            </a:rPr>
            <a:t>Esercenti professioni sanitarie e sociosanitarie riconosciute dal Ministero della Salute, sulla base di accordi promossi da sindacati o associazione di rilievo almeno regionale come il CSE- CSE Sanità. </a:t>
          </a:r>
        </a:p>
      </dsp:txBody>
      <dsp:txXfrm>
        <a:off x="628203" y="3168174"/>
        <a:ext cx="7538938" cy="905192"/>
      </dsp:txXfrm>
    </dsp:sp>
    <dsp:sp modelId="{969D35EB-B892-C044-B242-CF969AB2C47D}">
      <dsp:nvSpPr>
        <dsp:cNvPr id="0" name=""/>
        <dsp:cNvSpPr/>
      </dsp:nvSpPr>
      <dsp:spPr>
        <a:xfrm>
          <a:off x="62458" y="3055025"/>
          <a:ext cx="1131490" cy="1131490"/>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A6017-C161-A040-A467-0191CE7DDBCE}">
      <dsp:nvSpPr>
        <dsp:cNvPr id="0" name=""/>
        <dsp:cNvSpPr/>
      </dsp:nvSpPr>
      <dsp:spPr>
        <a:xfrm>
          <a:off x="794410" y="2289132"/>
          <a:ext cx="272707" cy="1512588"/>
        </a:xfrm>
        <a:custGeom>
          <a:avLst/>
          <a:gdLst/>
          <a:ahLst/>
          <a:cxnLst/>
          <a:rect l="0" t="0" r="0" b="0"/>
          <a:pathLst>
            <a:path>
              <a:moveTo>
                <a:pt x="0" y="0"/>
              </a:moveTo>
              <a:lnTo>
                <a:pt x="136353" y="0"/>
              </a:lnTo>
              <a:lnTo>
                <a:pt x="136353" y="1512588"/>
              </a:lnTo>
              <a:lnTo>
                <a:pt x="272707" y="1512588"/>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892339" y="3007002"/>
        <a:ext cx="76848" cy="76848"/>
      </dsp:txXfrm>
    </dsp:sp>
    <dsp:sp modelId="{B8233826-A64B-4741-ACF3-D78271BA2801}">
      <dsp:nvSpPr>
        <dsp:cNvPr id="0" name=""/>
        <dsp:cNvSpPr/>
      </dsp:nvSpPr>
      <dsp:spPr>
        <a:xfrm>
          <a:off x="794410" y="2082817"/>
          <a:ext cx="282297" cy="206315"/>
        </a:xfrm>
        <a:custGeom>
          <a:avLst/>
          <a:gdLst/>
          <a:ahLst/>
          <a:cxnLst/>
          <a:rect l="0" t="0" r="0" b="0"/>
          <a:pathLst>
            <a:path>
              <a:moveTo>
                <a:pt x="0" y="206315"/>
              </a:moveTo>
              <a:lnTo>
                <a:pt x="141148" y="206315"/>
              </a:lnTo>
              <a:lnTo>
                <a:pt x="141148" y="0"/>
              </a:lnTo>
              <a:lnTo>
                <a:pt x="282297" y="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926817" y="2177233"/>
        <a:ext cx="17482" cy="17482"/>
      </dsp:txXfrm>
    </dsp:sp>
    <dsp:sp modelId="{56CE7313-D60C-C64D-9C78-FD3A391FB89D}">
      <dsp:nvSpPr>
        <dsp:cNvPr id="0" name=""/>
        <dsp:cNvSpPr/>
      </dsp:nvSpPr>
      <dsp:spPr>
        <a:xfrm>
          <a:off x="794410" y="535603"/>
          <a:ext cx="281311" cy="1753529"/>
        </a:xfrm>
        <a:custGeom>
          <a:avLst/>
          <a:gdLst/>
          <a:ahLst/>
          <a:cxnLst/>
          <a:rect l="0" t="0" r="0" b="0"/>
          <a:pathLst>
            <a:path>
              <a:moveTo>
                <a:pt x="0" y="1753529"/>
              </a:moveTo>
              <a:lnTo>
                <a:pt x="140655" y="1753529"/>
              </a:lnTo>
              <a:lnTo>
                <a:pt x="140655" y="0"/>
              </a:lnTo>
              <a:lnTo>
                <a:pt x="281311" y="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890667" y="1367969"/>
        <a:ext cx="88797" cy="88797"/>
      </dsp:txXfrm>
    </dsp:sp>
    <dsp:sp modelId="{460C747E-645B-7F49-AE98-F9D6567B2C8D}">
      <dsp:nvSpPr>
        <dsp:cNvPr id="0" name=""/>
        <dsp:cNvSpPr/>
      </dsp:nvSpPr>
      <dsp:spPr>
        <a:xfrm rot="16200000">
          <a:off x="-1891927" y="1891927"/>
          <a:ext cx="4578265" cy="7944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it-IT" sz="4800" kern="1200" dirty="0">
              <a:solidFill>
                <a:srgbClr val="000090"/>
              </a:solidFill>
            </a:rPr>
            <a:t>I </a:t>
          </a:r>
          <a:r>
            <a:rPr lang="it-IT" sz="4800" b="1" kern="1200" dirty="0">
              <a:solidFill>
                <a:srgbClr val="000090"/>
              </a:solidFill>
              <a:latin typeface="Arial" panose="020B0604020202020204" pitchFamily="34" charset="0"/>
              <a:cs typeface="Arial" panose="020B0604020202020204" pitchFamily="34" charset="0"/>
            </a:rPr>
            <a:t>COMPARTI</a:t>
          </a:r>
        </a:p>
      </dsp:txBody>
      <dsp:txXfrm>
        <a:off x="-1891927" y="1891927"/>
        <a:ext cx="4578265" cy="794410"/>
      </dsp:txXfrm>
    </dsp:sp>
    <dsp:sp modelId="{720DF61B-A595-614C-95F2-0B55657AAFD7}">
      <dsp:nvSpPr>
        <dsp:cNvPr id="0" name=""/>
        <dsp:cNvSpPr/>
      </dsp:nvSpPr>
      <dsp:spPr>
        <a:xfrm>
          <a:off x="1075721" y="0"/>
          <a:ext cx="7995123" cy="107120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just" defTabSz="1600200">
            <a:lnSpc>
              <a:spcPct val="90000"/>
            </a:lnSpc>
            <a:spcBef>
              <a:spcPct val="0"/>
            </a:spcBef>
            <a:spcAft>
              <a:spcPct val="35000"/>
            </a:spcAft>
            <a:buNone/>
          </a:pPr>
          <a:r>
            <a:rPr lang="it-IT" sz="3600" kern="1200" dirty="0">
              <a:solidFill>
                <a:srgbClr val="008000"/>
              </a:solidFill>
              <a:latin typeface="Arial" panose="020B0604020202020204" pitchFamily="34" charset="0"/>
              <a:cs typeface="Arial" panose="020B0604020202020204" pitchFamily="34" charset="0"/>
            </a:rPr>
            <a:t>SCUDO</a:t>
          </a:r>
          <a:r>
            <a:rPr lang="it-IT" sz="2200" kern="1200" dirty="0">
              <a:solidFill>
                <a:srgbClr val="000090"/>
              </a:solidFill>
              <a:latin typeface="Arial" panose="020B0604020202020204" pitchFamily="34" charset="0"/>
              <a:cs typeface="Arial" panose="020B0604020202020204" pitchFamily="34" charset="0"/>
            </a:rPr>
            <a:t>( </a:t>
          </a:r>
          <a:r>
            <a:rPr lang="it-IT" sz="2200" b="1" u="sng" kern="1200" dirty="0">
              <a:solidFill>
                <a:srgbClr val="000090"/>
              </a:solidFill>
              <a:latin typeface="Arial" panose="020B0604020202020204" pitchFamily="34" charset="0"/>
              <a:cs typeface="Arial" panose="020B0604020202020204" pitchFamily="34" charset="0"/>
            </a:rPr>
            <a:t>obbligazionario</a:t>
          </a:r>
          <a:r>
            <a:rPr lang="it-IT" sz="2200" kern="1200" dirty="0">
              <a:solidFill>
                <a:srgbClr val="000090"/>
              </a:solidFill>
              <a:latin typeface="Arial" panose="020B0604020202020204" pitchFamily="34" charset="0"/>
              <a:cs typeface="Arial" panose="020B0604020202020204" pitchFamily="34" charset="0"/>
            </a:rPr>
            <a:t>) </a:t>
          </a:r>
        </a:p>
        <a:p>
          <a:pPr marL="0" lvl="0" indent="0" algn="just" defTabSz="1600200">
            <a:lnSpc>
              <a:spcPct val="90000"/>
            </a:lnSpc>
            <a:spcBef>
              <a:spcPct val="0"/>
            </a:spcBef>
            <a:spcAft>
              <a:spcPct val="35000"/>
            </a:spcAft>
            <a:buNone/>
          </a:pPr>
          <a:r>
            <a:rPr lang="it-IT" sz="2200" kern="1200" dirty="0">
              <a:solidFill>
                <a:srgbClr val="000090"/>
              </a:solidFill>
              <a:latin typeface="Arial" panose="020B0604020202020204" pitchFamily="34" charset="0"/>
              <a:cs typeface="Arial" panose="020B0604020202020204" pitchFamily="34" charset="0"/>
            </a:rPr>
            <a:t>rischio basso, investimento in titoli obbligazionari. </a:t>
          </a:r>
        </a:p>
      </dsp:txBody>
      <dsp:txXfrm>
        <a:off x="1075721" y="0"/>
        <a:ext cx="7995123" cy="1071207"/>
      </dsp:txXfrm>
    </dsp:sp>
    <dsp:sp modelId="{66CD008C-1966-6E41-8EA3-E9948DCCA1F7}">
      <dsp:nvSpPr>
        <dsp:cNvPr id="0" name=""/>
        <dsp:cNvSpPr/>
      </dsp:nvSpPr>
      <dsp:spPr>
        <a:xfrm>
          <a:off x="1076708" y="1424216"/>
          <a:ext cx="7995123" cy="131720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just" defTabSz="1422400">
            <a:lnSpc>
              <a:spcPct val="60000"/>
            </a:lnSpc>
            <a:spcBef>
              <a:spcPct val="0"/>
            </a:spcBef>
            <a:spcAft>
              <a:spcPct val="35000"/>
            </a:spcAft>
            <a:buNone/>
          </a:pPr>
          <a:r>
            <a:rPr lang="it-IT" sz="3200" b="0" kern="1200" dirty="0">
              <a:solidFill>
                <a:srgbClr val="0000FF"/>
              </a:solidFill>
              <a:latin typeface="Arial" panose="020B0604020202020204" pitchFamily="34" charset="0"/>
              <a:cs typeface="Arial" panose="020B0604020202020204" pitchFamily="34" charset="0"/>
            </a:rPr>
            <a:t>PROGRESSIONE</a:t>
          </a:r>
          <a:r>
            <a:rPr lang="it-IT" sz="2200" kern="1200" dirty="0">
              <a:solidFill>
                <a:srgbClr val="000090"/>
              </a:solidFill>
              <a:latin typeface="Arial" panose="020B0604020202020204" pitchFamily="34" charset="0"/>
              <a:cs typeface="Arial" panose="020B0604020202020204" pitchFamily="34" charset="0"/>
            </a:rPr>
            <a:t>(</a:t>
          </a:r>
          <a:r>
            <a:rPr lang="it-IT" sz="2200" b="1" u="sng" kern="1200" dirty="0" err="1">
              <a:solidFill>
                <a:srgbClr val="000090"/>
              </a:solidFill>
              <a:latin typeface="Arial" panose="020B0604020202020204" pitchFamily="34" charset="0"/>
              <a:cs typeface="Arial" panose="020B0604020202020204" pitchFamily="34" charset="0"/>
            </a:rPr>
            <a:t>prev.obbligazionario</a:t>
          </a:r>
          <a:r>
            <a:rPr lang="it-IT" sz="2200" b="1" u="sng" kern="1200" dirty="0">
              <a:solidFill>
                <a:srgbClr val="000090"/>
              </a:solidFill>
              <a:latin typeface="Arial" panose="020B0604020202020204" pitchFamily="34" charset="0"/>
              <a:cs typeface="Arial" panose="020B0604020202020204" pitchFamily="34" charset="0"/>
            </a:rPr>
            <a:t>  </a:t>
          </a:r>
          <a:r>
            <a:rPr lang="it-IT" sz="2200" b="0" kern="1200" dirty="0">
              <a:solidFill>
                <a:srgbClr val="000090"/>
              </a:solidFill>
              <a:latin typeface="Arial" panose="020B0604020202020204" pitchFamily="34" charset="0"/>
              <a:cs typeface="Arial" panose="020B0604020202020204" pitchFamily="34" charset="0"/>
            </a:rPr>
            <a:t>+ </a:t>
          </a:r>
          <a:r>
            <a:rPr lang="it-IT" sz="2200" b="1" u="sng" kern="1200" dirty="0">
              <a:solidFill>
                <a:srgbClr val="000090"/>
              </a:solidFill>
              <a:latin typeface="Arial" panose="020B0604020202020204" pitchFamily="34" charset="0"/>
              <a:cs typeface="Arial" panose="020B0604020202020204" pitchFamily="34" charset="0"/>
            </a:rPr>
            <a:t>azionario</a:t>
          </a:r>
          <a:r>
            <a:rPr lang="it-IT" sz="2200" b="0" kern="1200" dirty="0">
              <a:solidFill>
                <a:srgbClr val="000090"/>
              </a:solidFill>
              <a:latin typeface="Arial" panose="020B0604020202020204" pitchFamily="34" charset="0"/>
              <a:cs typeface="Arial" panose="020B0604020202020204" pitchFamily="34" charset="0"/>
            </a:rPr>
            <a:t>)</a:t>
          </a:r>
        </a:p>
        <a:p>
          <a:pPr marL="0" lvl="0" indent="0" algn="just" defTabSz="1422400">
            <a:lnSpc>
              <a:spcPct val="60000"/>
            </a:lnSpc>
            <a:spcBef>
              <a:spcPct val="0"/>
            </a:spcBef>
            <a:spcAft>
              <a:spcPct val="35000"/>
            </a:spcAft>
            <a:buNone/>
          </a:pPr>
          <a:r>
            <a:rPr lang="it-IT" sz="2200" b="0" kern="1200" dirty="0">
              <a:solidFill>
                <a:srgbClr val="000090"/>
              </a:solidFill>
              <a:latin typeface="Arial" panose="020B0604020202020204" pitchFamily="34" charset="0"/>
              <a:cs typeface="Arial" panose="020B0604020202020204" pitchFamily="34" charset="0"/>
            </a:rPr>
            <a:t> rischio medio, investimento prevalente in obbligazioni presenti</a:t>
          </a:r>
        </a:p>
        <a:p>
          <a:pPr marL="0" lvl="0" indent="0" algn="just" defTabSz="1422400">
            <a:lnSpc>
              <a:spcPct val="60000"/>
            </a:lnSpc>
            <a:spcBef>
              <a:spcPct val="0"/>
            </a:spcBef>
            <a:spcAft>
              <a:spcPct val="35000"/>
            </a:spcAft>
            <a:buNone/>
          </a:pPr>
          <a:r>
            <a:rPr lang="it-IT" sz="2200" b="0" kern="1200" dirty="0">
              <a:solidFill>
                <a:srgbClr val="000090"/>
              </a:solidFill>
              <a:latin typeface="Arial" panose="020B0604020202020204" pitchFamily="34" charset="0"/>
              <a:cs typeface="Arial" panose="020B0604020202020204" pitchFamily="34" charset="0"/>
            </a:rPr>
            <a:t> in portafoglio in quota minima non inferiore al 45%.</a:t>
          </a:r>
        </a:p>
      </dsp:txBody>
      <dsp:txXfrm>
        <a:off x="1076708" y="1424216"/>
        <a:ext cx="7995123" cy="1317201"/>
      </dsp:txXfrm>
    </dsp:sp>
    <dsp:sp modelId="{AF518254-682B-A046-A1CC-8303FC459A59}">
      <dsp:nvSpPr>
        <dsp:cNvPr id="0" name=""/>
        <dsp:cNvSpPr/>
      </dsp:nvSpPr>
      <dsp:spPr>
        <a:xfrm>
          <a:off x="1067117" y="3102118"/>
          <a:ext cx="7995123" cy="139920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just" defTabSz="1555750">
            <a:lnSpc>
              <a:spcPct val="90000"/>
            </a:lnSpc>
            <a:spcBef>
              <a:spcPct val="0"/>
            </a:spcBef>
            <a:spcAft>
              <a:spcPts val="600"/>
            </a:spcAft>
            <a:buNone/>
          </a:pPr>
          <a:r>
            <a:rPr lang="it-IT" sz="3500" b="0" kern="1200" dirty="0">
              <a:solidFill>
                <a:srgbClr val="FF0000"/>
              </a:solidFill>
              <a:latin typeface="Arial" panose="020B0604020202020204" pitchFamily="34" charset="0"/>
              <a:cs typeface="Arial" panose="020B0604020202020204" pitchFamily="34" charset="0"/>
            </a:rPr>
            <a:t>ESPANSIONE</a:t>
          </a:r>
          <a:r>
            <a:rPr lang="it-IT" sz="2200" b="0" kern="1200" dirty="0">
              <a:solidFill>
                <a:srgbClr val="000090"/>
              </a:solidFill>
              <a:latin typeface="Arial" panose="020B0604020202020204" pitchFamily="34" charset="0"/>
              <a:cs typeface="Arial" panose="020B0604020202020204" pitchFamily="34" charset="0"/>
            </a:rPr>
            <a:t>(</a:t>
          </a:r>
          <a:r>
            <a:rPr lang="it-IT" sz="2200" b="1" u="sng" kern="1200" dirty="0" err="1">
              <a:solidFill>
                <a:srgbClr val="000090"/>
              </a:solidFill>
              <a:latin typeface="Arial" panose="020B0604020202020204" pitchFamily="34" charset="0"/>
              <a:cs typeface="Arial" panose="020B0604020202020204" pitchFamily="34" charset="0"/>
            </a:rPr>
            <a:t>prev.azionario</a:t>
          </a:r>
          <a:r>
            <a:rPr lang="it-IT" sz="2200" b="0" kern="1200" dirty="0" err="1">
              <a:solidFill>
                <a:srgbClr val="000090"/>
              </a:solidFill>
              <a:latin typeface="Arial" panose="020B0604020202020204" pitchFamily="34" charset="0"/>
              <a:cs typeface="Arial" panose="020B0604020202020204" pitchFamily="34" charset="0"/>
            </a:rPr>
            <a:t>+</a:t>
          </a:r>
          <a:r>
            <a:rPr lang="it-IT" sz="2200" b="1" u="sng" kern="1200" dirty="0" err="1">
              <a:solidFill>
                <a:srgbClr val="000090"/>
              </a:solidFill>
              <a:latin typeface="Arial" panose="020B0604020202020204" pitchFamily="34" charset="0"/>
              <a:cs typeface="Arial" panose="020B0604020202020204" pitchFamily="34" charset="0"/>
            </a:rPr>
            <a:t>obbligazionario</a:t>
          </a:r>
          <a:r>
            <a:rPr lang="it-IT" sz="2200" b="0" kern="1200" dirty="0">
              <a:solidFill>
                <a:srgbClr val="000090"/>
              </a:solidFill>
            </a:rPr>
            <a:t>)</a:t>
          </a:r>
        </a:p>
        <a:p>
          <a:pPr marL="0" lvl="0" indent="0" algn="just" defTabSz="1555750">
            <a:lnSpc>
              <a:spcPct val="90000"/>
            </a:lnSpc>
            <a:spcBef>
              <a:spcPct val="0"/>
            </a:spcBef>
            <a:spcAft>
              <a:spcPts val="600"/>
            </a:spcAft>
            <a:buNone/>
          </a:pPr>
          <a:r>
            <a:rPr lang="it-IT" sz="2200" b="0" kern="1200" dirty="0">
              <a:solidFill>
                <a:srgbClr val="000090"/>
              </a:solidFill>
              <a:latin typeface="Arial" panose="020B0604020202020204" pitchFamily="34" charset="0"/>
              <a:cs typeface="Arial" panose="020B0604020202020204" pitchFamily="34" charset="0"/>
            </a:rPr>
            <a:t>rischio più elevato, investimento prevalentemente in azioni, presenti nel portafoglio in quota minima non inferiore al 55%.</a:t>
          </a:r>
        </a:p>
      </dsp:txBody>
      <dsp:txXfrm>
        <a:off x="1067117" y="3102118"/>
        <a:ext cx="7995123" cy="139920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0.90213</cdr:x>
      <cdr:y>0.4134</cdr:y>
    </cdr:from>
    <cdr:to>
      <cdr:x>0.97997</cdr:x>
      <cdr:y>0.59055</cdr:y>
    </cdr:to>
    <cdr:sp macro="" textlink="">
      <cdr:nvSpPr>
        <cdr:cNvPr id="2" name="CasellaDiTesto 1"/>
        <cdr:cNvSpPr txBox="1"/>
      </cdr:nvSpPr>
      <cdr:spPr>
        <a:xfrm xmlns:a="http://schemas.openxmlformats.org/drawingml/2006/main">
          <a:off x="10598552" y="213387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0.89034</cdr:x>
      <cdr:y>0.37582</cdr:y>
    </cdr:from>
    <cdr:to>
      <cdr:x>0.96817</cdr:x>
      <cdr:y>0.55297</cdr:y>
    </cdr:to>
    <cdr:sp macro="" textlink="">
      <cdr:nvSpPr>
        <cdr:cNvPr id="3" name="CasellaDiTesto 2"/>
        <cdr:cNvSpPr txBox="1"/>
      </cdr:nvSpPr>
      <cdr:spPr>
        <a:xfrm xmlns:a="http://schemas.openxmlformats.org/drawingml/2006/main">
          <a:off x="10460007" y="193990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0.85968</cdr:x>
      <cdr:y>0.53686</cdr:y>
    </cdr:from>
    <cdr:to>
      <cdr:x>0.96228</cdr:x>
      <cdr:y>0.60665</cdr:y>
    </cdr:to>
    <cdr:sp macro="" textlink="">
      <cdr:nvSpPr>
        <cdr:cNvPr id="4" name="CasellaDiTesto 3"/>
        <cdr:cNvSpPr txBox="1"/>
      </cdr:nvSpPr>
      <cdr:spPr>
        <a:xfrm xmlns:a="http://schemas.openxmlformats.org/drawingml/2006/main">
          <a:off x="10099788" y="2771178"/>
          <a:ext cx="1205345" cy="3602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it-IT" sz="1800" dirty="0">
              <a:solidFill>
                <a:srgbClr val="0070C0"/>
              </a:solidFill>
            </a:rPr>
            <a:t>53.824.614</a:t>
          </a:r>
        </a:p>
      </cdr:txBody>
    </cdr:sp>
  </cdr:relSizeAnchor>
  <cdr:relSizeAnchor xmlns:cdr="http://schemas.openxmlformats.org/drawingml/2006/chartDrawing">
    <cdr:from>
      <cdr:x>0.70637</cdr:x>
      <cdr:y>0.20941</cdr:y>
    </cdr:from>
    <cdr:to>
      <cdr:x>0.78421</cdr:x>
      <cdr:y>0.38656</cdr:y>
    </cdr:to>
    <cdr:sp macro="" textlink="">
      <cdr:nvSpPr>
        <cdr:cNvPr id="5" name="CasellaDiTesto 4"/>
        <cdr:cNvSpPr txBox="1"/>
      </cdr:nvSpPr>
      <cdr:spPr>
        <a:xfrm xmlns:a="http://schemas.openxmlformats.org/drawingml/2006/main">
          <a:off x="8298697" y="108092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0.74529</cdr:x>
      <cdr:y>0.2568</cdr:y>
    </cdr:from>
    <cdr:to>
      <cdr:x>0.82312</cdr:x>
      <cdr:y>0.43395</cdr:y>
    </cdr:to>
    <cdr:sp macro="" textlink="">
      <cdr:nvSpPr>
        <cdr:cNvPr id="6" name="CasellaDiTesto 5"/>
        <cdr:cNvSpPr txBox="1"/>
      </cdr:nvSpPr>
      <cdr:spPr>
        <a:xfrm xmlns:a="http://schemas.openxmlformats.org/drawingml/2006/main">
          <a:off x="8755897" y="132556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0.60508</cdr:x>
      <cdr:y>0.59263</cdr:y>
    </cdr:from>
    <cdr:to>
      <cdr:x>0.6508</cdr:x>
      <cdr:y>0.68803</cdr:y>
    </cdr:to>
    <cdr:sp macro="" textlink="">
      <cdr:nvSpPr>
        <cdr:cNvPr id="7" name="CasellaDiTesto 6"/>
        <cdr:cNvSpPr txBox="1"/>
      </cdr:nvSpPr>
      <cdr:spPr>
        <a:xfrm xmlns:a="http://schemas.openxmlformats.org/drawingml/2006/main">
          <a:off x="5331463" y="2294257"/>
          <a:ext cx="402850" cy="3693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it-IT" sz="1200" dirty="0">
              <a:solidFill>
                <a:schemeClr val="bg1"/>
              </a:solidFill>
            </a:rPr>
            <a:t>32,9</a:t>
          </a:r>
          <a:r>
            <a:rPr lang="it-IT" sz="1400" dirty="0">
              <a:solidFill>
                <a:schemeClr val="bg1"/>
              </a:solidFill>
            </a:rPr>
            <a:t>%</a:t>
          </a:r>
        </a:p>
      </cdr:txBody>
    </cdr:sp>
  </cdr:relSizeAnchor>
  <cdr:relSizeAnchor xmlns:cdr="http://schemas.openxmlformats.org/drawingml/2006/chartDrawing">
    <cdr:from>
      <cdr:x>0.1388</cdr:x>
      <cdr:y>0.50342</cdr:y>
    </cdr:from>
    <cdr:to>
      <cdr:x>0.2009</cdr:x>
      <cdr:y>0.59882</cdr:y>
    </cdr:to>
    <cdr:sp macro="" textlink="">
      <cdr:nvSpPr>
        <cdr:cNvPr id="8" name="CasellaDiTesto 7"/>
        <cdr:cNvSpPr txBox="1"/>
      </cdr:nvSpPr>
      <cdr:spPr>
        <a:xfrm xmlns:a="http://schemas.openxmlformats.org/drawingml/2006/main">
          <a:off x="1223016" y="1948922"/>
          <a:ext cx="547178" cy="3693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it-IT" sz="1200" dirty="0">
              <a:solidFill>
                <a:schemeClr val="bg1"/>
              </a:solidFill>
            </a:rPr>
            <a:t>  22,5</a:t>
          </a:r>
          <a:r>
            <a:rPr lang="it-IT" sz="1400" dirty="0">
              <a:solidFill>
                <a:schemeClr val="bg1"/>
              </a:solidFill>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0.39113</cdr:x>
      <cdr:y>0.83623</cdr:y>
    </cdr:from>
    <cdr:to>
      <cdr:x>0.47718</cdr:x>
      <cdr:y>1</cdr:y>
    </cdr:to>
    <cdr:sp macro="" textlink="">
      <cdr:nvSpPr>
        <cdr:cNvPr id="2" name="CasellaDiTesto 1"/>
        <cdr:cNvSpPr txBox="1"/>
      </cdr:nvSpPr>
      <cdr:spPr>
        <a:xfrm xmlns:a="http://schemas.openxmlformats.org/drawingml/2006/main">
          <a:off x="4156364" y="477981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0.40287</cdr:x>
      <cdr:y>0.83623</cdr:y>
    </cdr:from>
    <cdr:to>
      <cdr:x>0.48892</cdr:x>
      <cdr:y>1</cdr:y>
    </cdr:to>
    <cdr:sp macro="" textlink="">
      <cdr:nvSpPr>
        <cdr:cNvPr id="3" name="CasellaDiTesto 2"/>
        <cdr:cNvSpPr txBox="1"/>
      </cdr:nvSpPr>
      <cdr:spPr>
        <a:xfrm xmlns:a="http://schemas.openxmlformats.org/drawingml/2006/main">
          <a:off x="4281055" y="484909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0.41199</cdr:x>
      <cdr:y>0.83623</cdr:y>
    </cdr:from>
    <cdr:to>
      <cdr:x>0.49804</cdr:x>
      <cdr:y>1</cdr:y>
    </cdr:to>
    <cdr:sp macro="" textlink="">
      <cdr:nvSpPr>
        <cdr:cNvPr id="4" name="CasellaDiTesto 3"/>
        <cdr:cNvSpPr txBox="1"/>
      </cdr:nvSpPr>
      <cdr:spPr>
        <a:xfrm xmlns:a="http://schemas.openxmlformats.org/drawingml/2006/main">
          <a:off x="4378036" y="490450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0.42373</cdr:x>
      <cdr:y>0.83623</cdr:y>
    </cdr:from>
    <cdr:to>
      <cdr:x>0.50978</cdr:x>
      <cdr:y>1</cdr:y>
    </cdr:to>
    <cdr:sp macro="" textlink="">
      <cdr:nvSpPr>
        <cdr:cNvPr id="5" name="CasellaDiTesto 4"/>
        <cdr:cNvSpPr txBox="1"/>
      </cdr:nvSpPr>
      <cdr:spPr>
        <a:xfrm xmlns:a="http://schemas.openxmlformats.org/drawingml/2006/main">
          <a:off x="4502727" y="47244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0.4146</cdr:x>
      <cdr:y>0.83623</cdr:y>
    </cdr:from>
    <cdr:to>
      <cdr:x>0.50065</cdr:x>
      <cdr:y>0.93797</cdr:y>
    </cdr:to>
    <cdr:sp macro="" textlink="">
      <cdr:nvSpPr>
        <cdr:cNvPr id="6" name="CasellaDiTesto 5"/>
        <cdr:cNvSpPr txBox="1"/>
      </cdr:nvSpPr>
      <cdr:spPr>
        <a:xfrm xmlns:a="http://schemas.openxmlformats.org/drawingml/2006/main">
          <a:off x="4405746" y="4668982"/>
          <a:ext cx="914400" cy="5680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0.24051</cdr:x>
      <cdr:y>0.06845</cdr:y>
    </cdr:from>
    <cdr:to>
      <cdr:x>0.3213</cdr:x>
      <cdr:y>0.22158</cdr:y>
    </cdr:to>
    <cdr:sp macro="" textlink="">
      <cdr:nvSpPr>
        <cdr:cNvPr id="3" name="CasellaDiTesto 2"/>
        <cdr:cNvSpPr txBox="1"/>
      </cdr:nvSpPr>
      <cdr:spPr>
        <a:xfrm xmlns:a="http://schemas.openxmlformats.org/drawingml/2006/main">
          <a:off x="2722418" y="40870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0.55439</cdr:x>
      <cdr:y>0.6234</cdr:y>
    </cdr:from>
    <cdr:to>
      <cdr:x>0.63158</cdr:x>
      <cdr:y>0.76383</cdr:y>
    </cdr:to>
    <cdr:sp macro="" textlink="">
      <cdr:nvSpPr>
        <cdr:cNvPr id="4" name="CasellaDiTesto 3"/>
        <cdr:cNvSpPr txBox="1"/>
      </cdr:nvSpPr>
      <cdr:spPr>
        <a:xfrm xmlns:a="http://schemas.openxmlformats.org/drawingml/2006/main">
          <a:off x="6567053" y="405938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dirty="0"/>
        </a:p>
        <a:p xmlns:a="http://schemas.openxmlformats.org/drawingml/2006/main">
          <a:endParaRPr lang="it-IT" sz="1100" dirty="0"/>
        </a:p>
      </cdr:txBody>
    </cdr:sp>
  </cdr:relSizeAnchor>
  <cdr:relSizeAnchor xmlns:cdr="http://schemas.openxmlformats.org/drawingml/2006/chartDrawing">
    <cdr:from>
      <cdr:x>0.45</cdr:x>
      <cdr:y>0.47942</cdr:y>
    </cdr:from>
    <cdr:to>
      <cdr:x>0.525</cdr:x>
      <cdr:y>0.61984</cdr:y>
    </cdr:to>
    <cdr:sp macro="" textlink="">
      <cdr:nvSpPr>
        <cdr:cNvPr id="5" name="CasellaDiTesto 4"/>
        <cdr:cNvSpPr txBox="1"/>
      </cdr:nvSpPr>
      <cdr:spPr>
        <a:xfrm xmlns:a="http://schemas.openxmlformats.org/drawingml/2006/main">
          <a:off x="5486400" y="312178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0.01023</cdr:x>
      <cdr:y>0.94255</cdr:y>
    </cdr:from>
    <cdr:to>
      <cdr:x>0.03523</cdr:x>
      <cdr:y>0.98298</cdr:y>
    </cdr:to>
    <cdr:sp macro="" textlink="">
      <cdr:nvSpPr>
        <cdr:cNvPr id="6" name="CasellaDiTesto 5"/>
        <cdr:cNvSpPr txBox="1"/>
      </cdr:nvSpPr>
      <cdr:spPr>
        <a:xfrm xmlns:a="http://schemas.openxmlformats.org/drawingml/2006/main">
          <a:off x="124691" y="6137564"/>
          <a:ext cx="304800" cy="2632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it-IT" sz="1400" dirty="0"/>
            <a:t>%</a:t>
          </a:r>
        </a:p>
      </cdr:txBody>
    </cdr:sp>
  </cdr:relSizeAnchor>
</c:userShapes>
</file>

<file path=ppt/drawings/drawing4.xml><?xml version="1.0" encoding="utf-8"?>
<c:userShapes xmlns:c="http://schemas.openxmlformats.org/drawingml/2006/chart">
  <cdr:relSizeAnchor xmlns:cdr="http://schemas.openxmlformats.org/drawingml/2006/chartDrawing">
    <cdr:from>
      <cdr:x>0.81297</cdr:x>
      <cdr:y>0.09373</cdr:y>
    </cdr:from>
    <cdr:to>
      <cdr:x>0.89268</cdr:x>
      <cdr:y>0.27091</cdr:y>
    </cdr:to>
    <cdr:sp macro="" textlink="">
      <cdr:nvSpPr>
        <cdr:cNvPr id="2" name="CasellaDiTesto 1"/>
        <cdr:cNvSpPr txBox="1"/>
      </cdr:nvSpPr>
      <cdr:spPr>
        <a:xfrm xmlns:a="http://schemas.openxmlformats.org/drawingml/2006/main">
          <a:off x="9327139" y="48375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0.88905</cdr:x>
      <cdr:y>0.06152</cdr:y>
    </cdr:from>
    <cdr:to>
      <cdr:x>0.96875</cdr:x>
      <cdr:y>0.2387</cdr:y>
    </cdr:to>
    <cdr:sp macro="" textlink="">
      <cdr:nvSpPr>
        <cdr:cNvPr id="4" name="CasellaDiTesto 3"/>
        <cdr:cNvSpPr txBox="1"/>
      </cdr:nvSpPr>
      <cdr:spPr>
        <a:xfrm xmlns:a="http://schemas.openxmlformats.org/drawingml/2006/main">
          <a:off x="10199976" y="31750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0.90475</cdr:x>
      <cdr:y>0.08568</cdr:y>
    </cdr:from>
    <cdr:to>
      <cdr:x>0.98445</cdr:x>
      <cdr:y>0.26286</cdr:y>
    </cdr:to>
    <cdr:sp macro="" textlink="">
      <cdr:nvSpPr>
        <cdr:cNvPr id="6" name="CasellaDiTesto 5"/>
        <cdr:cNvSpPr txBox="1"/>
      </cdr:nvSpPr>
      <cdr:spPr>
        <a:xfrm xmlns:a="http://schemas.openxmlformats.org/drawingml/2006/main">
          <a:off x="10380085" y="44219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0.9287</cdr:x>
      <cdr:y>0.1689</cdr:y>
    </cdr:from>
    <cdr:to>
      <cdr:x>0.98787</cdr:x>
      <cdr:y>0.23601</cdr:y>
    </cdr:to>
    <cdr:sp macro="" textlink="">
      <cdr:nvSpPr>
        <cdr:cNvPr id="7" name="CasellaDiTesto 6"/>
        <cdr:cNvSpPr txBox="1"/>
      </cdr:nvSpPr>
      <cdr:spPr>
        <a:xfrm xmlns:a="http://schemas.openxmlformats.org/drawingml/2006/main">
          <a:off x="10654794" y="871683"/>
          <a:ext cx="678873" cy="3463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it-IT" sz="1800" dirty="0">
              <a:solidFill>
                <a:srgbClr val="002060"/>
              </a:solidFill>
            </a:rPr>
            <a:t>168,9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F9635-7791-3D4E-992E-C4321985DE8B}" type="datetimeFigureOut">
              <a:rPr lang="it-IT" smtClean="0"/>
              <a:pPr/>
              <a:t>04/12/2023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BCD57-0F6E-CA4E-91AA-0EA7393E03E7}" type="slidenum">
              <a:rPr lang="it-IT" smtClean="0"/>
              <a:pPr/>
              <a:t>‹N›</a:t>
            </a:fld>
            <a:endParaRPr lang="it-IT"/>
          </a:p>
        </p:txBody>
      </p:sp>
    </p:spTree>
    <p:extLst>
      <p:ext uri="{BB962C8B-B14F-4D97-AF65-F5344CB8AC3E}">
        <p14:creationId xmlns:p14="http://schemas.microsoft.com/office/powerpoint/2010/main" val="3645726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03BCD57-0F6E-CA4E-91AA-0EA7393E03E7}" type="slidenum">
              <a:rPr lang="it-IT" smtClean="0"/>
              <a:pPr/>
              <a:t>1</a:t>
            </a:fld>
            <a:endParaRPr lang="it-IT"/>
          </a:p>
        </p:txBody>
      </p:sp>
    </p:spTree>
    <p:extLst>
      <p:ext uri="{BB962C8B-B14F-4D97-AF65-F5344CB8AC3E}">
        <p14:creationId xmlns:p14="http://schemas.microsoft.com/office/powerpoint/2010/main" val="1723016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egnaposto immagine diapositiva 1">
            <a:extLst>
              <a:ext uri="{FF2B5EF4-FFF2-40B4-BE49-F238E27FC236}">
                <a16:creationId xmlns:a16="http://schemas.microsoft.com/office/drawing/2014/main" id="{693D7C80-7D77-7A4F-9E2A-8C64C2618A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Segnaposto note 2">
            <a:extLst>
              <a:ext uri="{FF2B5EF4-FFF2-40B4-BE49-F238E27FC236}">
                <a16:creationId xmlns:a16="http://schemas.microsoft.com/office/drawing/2014/main" id="{25F0B365-A67C-2E4F-85F6-01FBFB8C72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49155" name="Segnaposto numero diapositiva 3">
            <a:extLst>
              <a:ext uri="{FF2B5EF4-FFF2-40B4-BE49-F238E27FC236}">
                <a16:creationId xmlns:a16="http://schemas.microsoft.com/office/drawing/2014/main" id="{EF80BC7F-5619-A148-90B4-6939393CFB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702F481-7569-074E-A381-C8E636CD1BC4}" type="slidenum">
              <a:rPr lang="it-IT" altLang="it-IT" smtClean="0"/>
              <a:pPr/>
              <a:t>14</a:t>
            </a:fld>
            <a:endParaRPr lang="it-IT" altLang="it-IT"/>
          </a:p>
        </p:txBody>
      </p:sp>
    </p:spTree>
    <p:extLst>
      <p:ext uri="{BB962C8B-B14F-4D97-AF65-F5344CB8AC3E}">
        <p14:creationId xmlns:p14="http://schemas.microsoft.com/office/powerpoint/2010/main" val="2012548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egnaposto immagine diapositiva 1">
            <a:extLst>
              <a:ext uri="{FF2B5EF4-FFF2-40B4-BE49-F238E27FC236}">
                <a16:creationId xmlns:a16="http://schemas.microsoft.com/office/drawing/2014/main" id="{3464286C-68FB-A248-9195-BE6D896BE4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Segnaposto note 2">
            <a:extLst>
              <a:ext uri="{FF2B5EF4-FFF2-40B4-BE49-F238E27FC236}">
                <a16:creationId xmlns:a16="http://schemas.microsoft.com/office/drawing/2014/main" id="{6F0FC476-144F-AD42-8476-D0686A7072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it-IT" dirty="0">
                <a:ea typeface="+mn-ea"/>
              </a:rPr>
              <a:t>In Italia c'è una bomba demografica che sta per scoppiare, con il rischio di far diventare la penisola un "ospizio disorganizzato". Nel 2050, infatti, ci saranno due milioni e mezzo di italiani in meno e gli over 65, oggi un quarto della popolazione, diventeranno più di un terzo (</a:t>
            </a:r>
            <a:r>
              <a:rPr lang="it-IT" b="1" dirty="0">
                <a:ea typeface="+mn-ea"/>
              </a:rPr>
              <a:t>20 milioni di persone, di cui oltre 4 milioni avranno più di 85 anni</a:t>
            </a:r>
            <a:r>
              <a:rPr lang="it-IT" dirty="0">
                <a:ea typeface="+mn-ea"/>
              </a:rPr>
              <a:t>).</a:t>
            </a:r>
            <a:br>
              <a:rPr lang="it-IT" dirty="0">
                <a:ea typeface="+mn-ea"/>
              </a:rPr>
            </a:br>
            <a:r>
              <a:rPr lang="it-IT" dirty="0">
                <a:ea typeface="+mn-ea"/>
              </a:rPr>
              <a:t>    Questi sono alcuni dei dati emersi dalle proiezioni sociodemografiche e sanitario-assistenziali al 2030 e al 2050 elaborate dall'Istat per Italia Longeva - Rete nazionale sull'invecchiamento e la longevità attiva, e presentate oggi al Ministero della Salute nel corso della terza edizione degli Stati generali dell'assistenza a lungo termine. Per il presidente di Istat, Giorgio Alleva, ci si trova davanti a "una questione di sostenibilità strutturale per l'intero Paese".</a:t>
            </a:r>
            <a:br>
              <a:rPr lang="it-IT" dirty="0">
                <a:ea typeface="+mn-ea"/>
              </a:rPr>
            </a:br>
            <a:r>
              <a:rPr lang="it-IT" dirty="0">
                <a:ea typeface="+mn-ea"/>
              </a:rPr>
              <a:t>    Se Italia Longeva parla in una nota di una "bomba demografica pronta a deflagrare", il suo presidente Roberto Bernabei commenta: "Dobbiamo evitare che l'Italia diventi un enorme ma disorganizzato ospizio nel quale resteranno </a:t>
            </a:r>
            <a:r>
              <a:rPr lang="it-IT" b="1" dirty="0">
                <a:solidFill>
                  <a:srgbClr val="0070C0"/>
                </a:solidFill>
                <a:ea typeface="+mn-ea"/>
              </a:rPr>
              <a:t>pochi giovani costretti a lavorare a più non posso per sostenere milioni di anziani soli e disabili".</a:t>
            </a:r>
          </a:p>
          <a:p>
            <a:pPr>
              <a:defRPr/>
            </a:pPr>
            <a:r>
              <a:rPr lang="it-IT" b="1" dirty="0">
                <a:ea typeface="+mn-ea"/>
              </a:rPr>
              <a:t>Nei prossimi dieci anni 8 milioni di anziani avranno almeno una malattia cronica grave</a:t>
            </a:r>
            <a:r>
              <a:rPr lang="it-IT" dirty="0">
                <a:ea typeface="+mn-ea"/>
              </a:rPr>
              <a:t> come ipertensione, diabete, demenza, malattie cardiovascolari e respiratorie. E' questa una delle proiezioni dell'Italia elaborate dall'Istat per Italia Longeva - Rete nazionale sull'invecchiamento e la longevità attiva, e presentate oggi al Ministero della Salute nel corso della terza edizione degli Stati generali dell'assistenza a lungo termine. "Curarli tutti in ospedale - commenta Roberto Bernabei, presidente di Italia Longeva - equivarrebbe a trasformare Roma, Milano, Napoli, Torino, Palermo, Genova, Bologna e Firenze in grandi reparti a cielo aperto. È evidente, quindi, che le cure sul territorio non rappresentano più un'opzione, ma un obbligo per dare una risposta efficace alla fragilità e alla non autosufficienza dei nostri anziani, che si accompagnerà anche a una crescente solitudine". "Le stime Istat per Italia Longeva ci dicono che, nel 2030, potrebbero arrivare a 4 milioni e mezzo gli ultra 65enni che vivranno da soli, e di questi, 1 milione e 200mila avrà più di 85 anni", aggiunge. Sempre secondo lo studio, al Nord un over65 ha il triplo delle possibilità in più di essere ospitato in una residenza sanitaria assistenziale rispetto a un cittadino del Sud, e ha a disposizione circa il quintuplo di assistenza domiciliare, in termini di ore e di servizi. "C'è poi la disabilità - prosegue Bernabei - che nel 2030 interesserà 5 milioni di anziani, e diventerà la vera emergenza del futuro e il principale problema di sostenibilità economica" per l'Italia. "Essere disabile vuol dire avere bisogno di cure a lungo termine che, solo nel 2016, hanno assorbito 15 miliardi di euro, dei quali ben tre miliardi e mezzo pagati di tasca propria dalle famiglie", conclude.(ANSA).</a:t>
            </a:r>
          </a:p>
          <a:p>
            <a:endParaRPr lang="it-IT" altLang="it-IT"/>
          </a:p>
        </p:txBody>
      </p:sp>
      <p:sp>
        <p:nvSpPr>
          <p:cNvPr id="52227" name="Segnaposto numero diapositiva 3">
            <a:extLst>
              <a:ext uri="{FF2B5EF4-FFF2-40B4-BE49-F238E27FC236}">
                <a16:creationId xmlns:a16="http://schemas.microsoft.com/office/drawing/2014/main" id="{FC5042A6-CD51-5149-8A7A-090E518AD3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F043A39E-F10D-FA41-91AC-5E635BA4C4A8}" type="slidenum">
              <a:rPr lang="it-IT" altLang="it-IT" smtClean="0"/>
              <a:pPr/>
              <a:t>15</a:t>
            </a:fld>
            <a:endParaRPr lang="it-IT" altLang="it-IT"/>
          </a:p>
        </p:txBody>
      </p:sp>
    </p:spTree>
    <p:extLst>
      <p:ext uri="{BB962C8B-B14F-4D97-AF65-F5344CB8AC3E}">
        <p14:creationId xmlns:p14="http://schemas.microsoft.com/office/powerpoint/2010/main" val="30270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egnaposto immagine diapositiva 1">
            <a:extLst>
              <a:ext uri="{FF2B5EF4-FFF2-40B4-BE49-F238E27FC236}">
                <a16:creationId xmlns:a16="http://schemas.microsoft.com/office/drawing/2014/main" id="{CFF34BB6-F3B0-A14F-ADCB-B66E93FEC4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Segnaposto note 2">
            <a:extLst>
              <a:ext uri="{FF2B5EF4-FFF2-40B4-BE49-F238E27FC236}">
                <a16:creationId xmlns:a16="http://schemas.microsoft.com/office/drawing/2014/main" id="{A2B6C485-4CE8-344F-A19C-6BCDF3A5BD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sz="1200" b="0" i="0" kern="1200">
                <a:solidFill>
                  <a:schemeClr val="tx1"/>
                </a:solidFill>
                <a:effectLst/>
                <a:latin typeface="+mn-lt"/>
                <a:ea typeface="+mn-ea"/>
                <a:cs typeface="+mn-cs"/>
              </a:rPr>
              <a:t>Rappresenta il grado </a:t>
            </a:r>
            <a:r>
              <a:rPr lang="it-IT" sz="1200" b="1" i="0" kern="1200">
                <a:solidFill>
                  <a:schemeClr val="tx1"/>
                </a:solidFill>
                <a:effectLst/>
                <a:latin typeface="+mn-lt"/>
                <a:ea typeface="+mn-ea"/>
                <a:cs typeface="+mn-cs"/>
              </a:rPr>
              <a:t>di</a:t>
            </a:r>
            <a:r>
              <a:rPr lang="it-IT" sz="1200" b="0" i="0" kern="1200">
                <a:solidFill>
                  <a:schemeClr val="tx1"/>
                </a:solidFill>
                <a:effectLst/>
                <a:latin typeface="+mn-lt"/>
                <a:ea typeface="+mn-ea"/>
                <a:cs typeface="+mn-cs"/>
              </a:rPr>
              <a:t> invecchiamento </a:t>
            </a:r>
            <a:r>
              <a:rPr lang="it-IT" sz="1200" b="1" i="0" kern="1200">
                <a:solidFill>
                  <a:schemeClr val="tx1"/>
                </a:solidFill>
                <a:effectLst/>
                <a:latin typeface="+mn-lt"/>
                <a:ea typeface="+mn-ea"/>
                <a:cs typeface="+mn-cs"/>
              </a:rPr>
              <a:t>di</a:t>
            </a:r>
            <a:r>
              <a:rPr lang="it-IT" sz="1200" b="0" i="0" kern="1200">
                <a:solidFill>
                  <a:schemeClr val="tx1"/>
                </a:solidFill>
                <a:effectLst/>
                <a:latin typeface="+mn-lt"/>
                <a:ea typeface="+mn-ea"/>
                <a:cs typeface="+mn-cs"/>
              </a:rPr>
              <a:t> una popolazione. È il rapporto percentuale tra il numero degli ultrassessantacinquenni ed il numero </a:t>
            </a:r>
            <a:r>
              <a:rPr lang="it-IT" sz="1200" b="1" i="0" kern="1200">
                <a:solidFill>
                  <a:schemeClr val="tx1"/>
                </a:solidFill>
                <a:effectLst/>
                <a:latin typeface="+mn-lt"/>
                <a:ea typeface="+mn-ea"/>
                <a:cs typeface="+mn-cs"/>
              </a:rPr>
              <a:t>dei</a:t>
            </a:r>
            <a:r>
              <a:rPr lang="it-IT" sz="1200" b="0" i="0" kern="1200">
                <a:solidFill>
                  <a:schemeClr val="tx1"/>
                </a:solidFill>
                <a:effectLst/>
                <a:latin typeface="+mn-lt"/>
                <a:ea typeface="+mn-ea"/>
                <a:cs typeface="+mn-cs"/>
              </a:rPr>
              <a:t> giovani fino ai 14 anni. Ad esempio, nel 2021 l'</a:t>
            </a:r>
            <a:r>
              <a:rPr lang="it-IT" sz="1200" b="1" i="0" kern="1200">
                <a:solidFill>
                  <a:schemeClr val="tx1"/>
                </a:solidFill>
                <a:effectLst/>
                <a:latin typeface="+mn-lt"/>
                <a:ea typeface="+mn-ea"/>
                <a:cs typeface="+mn-cs"/>
              </a:rPr>
              <a:t>indice di vecchiaia</a:t>
            </a:r>
            <a:r>
              <a:rPr lang="it-IT" sz="1200" b="0" i="0" kern="1200">
                <a:solidFill>
                  <a:schemeClr val="tx1"/>
                </a:solidFill>
                <a:effectLst/>
                <a:latin typeface="+mn-lt"/>
                <a:ea typeface="+mn-ea"/>
                <a:cs typeface="+mn-cs"/>
              </a:rPr>
              <a:t> per l'Italia dice che ci sono 187,9 anziani ogni 100 giovani.</a:t>
            </a:r>
          </a:p>
          <a:p>
            <a:endParaRPr lang="it-IT" sz="1200" b="0" i="0" kern="1200">
              <a:solidFill>
                <a:schemeClr val="tx1"/>
              </a:solidFill>
              <a:effectLst/>
              <a:latin typeface="+mn-lt"/>
              <a:ea typeface="+mn-ea"/>
              <a:cs typeface="+mn-cs"/>
            </a:endParaRPr>
          </a:p>
          <a:p>
            <a:r>
              <a:rPr lang="it-IT" altLang="it-IT" sz="1200" b="0" i="0" kern="1200">
                <a:solidFill>
                  <a:schemeClr val="tx1"/>
                </a:solidFill>
                <a:effectLst/>
                <a:latin typeface="+mn-lt"/>
                <a:ea typeface="+mn-ea"/>
                <a:cs typeface="+mn-cs"/>
              </a:rPr>
              <a:t>Persone tra i 15 e 65 anni che possono lavorare, sarebbero 37,7 milioni di persone. Purtroppo solo il 60 % lavora, siamo i più bassi in Europa, in Europa lavora l’80%% dellle persone in età da lavoro e questo fa si che in Italia ci sono 23 milioni di lavoratori  a fronte di 13,9 milioni di pensionati. Quindi c’è per ogni pensionato soltanto 1,6 lavoratori.</a:t>
            </a:r>
          </a:p>
          <a:p>
            <a:r>
              <a:rPr lang="it-IT" altLang="it-IT" sz="1200" b="0" i="0" kern="1200">
                <a:solidFill>
                  <a:schemeClr val="tx1"/>
                </a:solidFill>
                <a:effectLst/>
                <a:latin typeface="+mn-lt"/>
                <a:ea typeface="+mn-ea"/>
                <a:cs typeface="+mn-cs"/>
              </a:rPr>
              <a:t>Noi sogniamo di avere pensione uguale al nostro ultimo reddito, i conti non tornano. </a:t>
            </a:r>
          </a:p>
          <a:p>
            <a:r>
              <a:rPr lang="it-IT" altLang="it-IT" sz="1200" b="0" i="0" kern="1200">
                <a:solidFill>
                  <a:schemeClr val="tx1"/>
                </a:solidFill>
                <a:effectLst/>
                <a:latin typeface="+mn-lt"/>
                <a:ea typeface="+mn-ea"/>
                <a:cs typeface="+mn-cs"/>
              </a:rPr>
              <a:t>Istat dice che nel 2050 i lavoratori saranno tra 17 e 20 milioni e i pensionati 19 milioni, quindi rapporto di 1,1 insostenibile da ogni punto di vista (politico, sociale, economico). Qualsiasi ipotesi sul tavolo non è potabile, le ipotesi sul tavolo  sono 3: andiamo in pensione a 72 aa, Dimezziamo il valore delle pensioni, importiamo 5 milioni di immigrati preferibilmente laureati e in coppia.</a:t>
            </a:r>
            <a:endParaRPr lang="it-IT" altLang="it-IT"/>
          </a:p>
        </p:txBody>
      </p:sp>
      <p:sp>
        <p:nvSpPr>
          <p:cNvPr id="45059" name="Segnaposto numero diapositiva 3">
            <a:extLst>
              <a:ext uri="{FF2B5EF4-FFF2-40B4-BE49-F238E27FC236}">
                <a16:creationId xmlns:a16="http://schemas.microsoft.com/office/drawing/2014/main" id="{69CAEEF3-6AA2-2C43-8637-9DE7D0F35C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0432EE8B-515B-4C44-BFC2-E16386F498BB}" type="slidenum">
              <a:rPr lang="it-IT" altLang="it-IT" smtClean="0"/>
              <a:pPr/>
              <a:t>16</a:t>
            </a:fld>
            <a:endParaRPr lang="it-IT" altLang="it-IT"/>
          </a:p>
        </p:txBody>
      </p:sp>
    </p:spTree>
    <p:extLst>
      <p:ext uri="{BB962C8B-B14F-4D97-AF65-F5344CB8AC3E}">
        <p14:creationId xmlns:p14="http://schemas.microsoft.com/office/powerpoint/2010/main" val="1474705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03BCD57-0F6E-CA4E-91AA-0EA7393E03E7}" type="slidenum">
              <a:rPr lang="it-IT" smtClean="0"/>
              <a:pPr/>
              <a:t>17</a:t>
            </a:fld>
            <a:endParaRPr lang="it-IT"/>
          </a:p>
        </p:txBody>
      </p:sp>
    </p:spTree>
    <p:extLst>
      <p:ext uri="{BB962C8B-B14F-4D97-AF65-F5344CB8AC3E}">
        <p14:creationId xmlns:p14="http://schemas.microsoft.com/office/powerpoint/2010/main" val="1773249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egnaposto immagine diapositiva 1">
            <a:extLst>
              <a:ext uri="{FF2B5EF4-FFF2-40B4-BE49-F238E27FC236}">
                <a16:creationId xmlns:a16="http://schemas.microsoft.com/office/drawing/2014/main" id="{E7183828-164D-304E-A32F-93616CFCB9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Segnaposto note 2">
            <a:extLst>
              <a:ext uri="{FF2B5EF4-FFF2-40B4-BE49-F238E27FC236}">
                <a16:creationId xmlns:a16="http://schemas.microsoft.com/office/drawing/2014/main" id="{EE4FCCE8-43E7-3540-B260-DD8EAF8BF8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t>10,375 a Carico SSN</a:t>
            </a:r>
          </a:p>
          <a:p>
            <a:pPr eaLnBrk="1" hangingPunct="1">
              <a:spcBef>
                <a:spcPct val="0"/>
              </a:spcBef>
            </a:pPr>
            <a:r>
              <a:rPr lang="it-IT" altLang="it-IT"/>
              <a:t>13,625 a Carico del Medico</a:t>
            </a:r>
          </a:p>
          <a:p>
            <a:pPr eaLnBrk="1" hangingPunct="1">
              <a:spcBef>
                <a:spcPct val="0"/>
              </a:spcBef>
            </a:pPr>
            <a:endParaRPr lang="it-IT" altLang="it-IT"/>
          </a:p>
        </p:txBody>
      </p:sp>
      <p:sp>
        <p:nvSpPr>
          <p:cNvPr id="33795" name="Segnaposto numero diapositiva 3">
            <a:extLst>
              <a:ext uri="{FF2B5EF4-FFF2-40B4-BE49-F238E27FC236}">
                <a16:creationId xmlns:a16="http://schemas.microsoft.com/office/drawing/2014/main" id="{36BD2336-108C-B249-9890-EA5746CBD0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5E64FB30-6DF0-7D45-B537-E10FCFDE8DCE}" type="slidenum">
              <a:rPr lang="it-IT" altLang="it-IT" smtClean="0"/>
              <a:pPr/>
              <a:t>19</a:t>
            </a:fld>
            <a:endParaRPr lang="it-IT" altLang="it-IT"/>
          </a:p>
        </p:txBody>
      </p:sp>
    </p:spTree>
    <p:extLst>
      <p:ext uri="{BB962C8B-B14F-4D97-AF65-F5344CB8AC3E}">
        <p14:creationId xmlns:p14="http://schemas.microsoft.com/office/powerpoint/2010/main" val="488265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egnaposto immagine diapositiva 1">
            <a:extLst>
              <a:ext uri="{FF2B5EF4-FFF2-40B4-BE49-F238E27FC236}">
                <a16:creationId xmlns:a16="http://schemas.microsoft.com/office/drawing/2014/main" id="{5DD12CA5-5FFF-7F49-87FC-FE734C11A5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Segnaposto note 2">
            <a:extLst>
              <a:ext uri="{FF2B5EF4-FFF2-40B4-BE49-F238E27FC236}">
                <a16:creationId xmlns:a16="http://schemas.microsoft.com/office/drawing/2014/main" id="{84EDF87E-17AC-E04C-B8BE-8ED8710FBC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57347" name="Segnaposto numero diapositiva 3">
            <a:extLst>
              <a:ext uri="{FF2B5EF4-FFF2-40B4-BE49-F238E27FC236}">
                <a16:creationId xmlns:a16="http://schemas.microsoft.com/office/drawing/2014/main" id="{8905CF5A-6335-E04B-AA8E-77AD1A8FBB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2C17A66-15DE-3C46-A33E-50039473E170}" type="slidenum">
              <a:rPr lang="it-IT" altLang="it-IT" smtClean="0"/>
              <a:pPr/>
              <a:t>22</a:t>
            </a:fld>
            <a:endParaRPr lang="it-IT" altLang="it-IT"/>
          </a:p>
        </p:txBody>
      </p:sp>
    </p:spTree>
    <p:extLst>
      <p:ext uri="{BB962C8B-B14F-4D97-AF65-F5344CB8AC3E}">
        <p14:creationId xmlns:p14="http://schemas.microsoft.com/office/powerpoint/2010/main" val="2619727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egnaposto immagine diapositiva 1">
            <a:extLst>
              <a:ext uri="{FF2B5EF4-FFF2-40B4-BE49-F238E27FC236}">
                <a16:creationId xmlns:a16="http://schemas.microsoft.com/office/drawing/2014/main" id="{6A3C5621-1383-9F40-BAA5-4F20CBB100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Segnaposto note 2">
            <a:extLst>
              <a:ext uri="{FF2B5EF4-FFF2-40B4-BE49-F238E27FC236}">
                <a16:creationId xmlns:a16="http://schemas.microsoft.com/office/drawing/2014/main" id="{3D9B3D9E-0A04-CA40-8D0A-D12C962A5D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59395" name="Segnaposto numero diapositiva 3">
            <a:extLst>
              <a:ext uri="{FF2B5EF4-FFF2-40B4-BE49-F238E27FC236}">
                <a16:creationId xmlns:a16="http://schemas.microsoft.com/office/drawing/2014/main" id="{6AAE0111-776D-BD40-BC67-EDCD7B66A0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A690A0B-DDF8-B145-BD88-D5E7A48EA48C}" type="slidenum">
              <a:rPr lang="it-IT" altLang="it-IT" smtClean="0"/>
              <a:pPr/>
              <a:t>23</a:t>
            </a:fld>
            <a:endParaRPr lang="it-IT" altLang="it-IT"/>
          </a:p>
        </p:txBody>
      </p:sp>
    </p:spTree>
    <p:extLst>
      <p:ext uri="{BB962C8B-B14F-4D97-AF65-F5344CB8AC3E}">
        <p14:creationId xmlns:p14="http://schemas.microsoft.com/office/powerpoint/2010/main" val="1124523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03BCD57-0F6E-CA4E-91AA-0EA7393E03E7}" type="slidenum">
              <a:rPr lang="it-IT" smtClean="0"/>
              <a:pPr/>
              <a:t>24</a:t>
            </a:fld>
            <a:endParaRPr lang="it-IT"/>
          </a:p>
        </p:txBody>
      </p:sp>
    </p:spTree>
    <p:extLst>
      <p:ext uri="{BB962C8B-B14F-4D97-AF65-F5344CB8AC3E}">
        <p14:creationId xmlns:p14="http://schemas.microsoft.com/office/powerpoint/2010/main" val="2711059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egnaposto immagine diapositiva 1">
            <a:extLst>
              <a:ext uri="{FF2B5EF4-FFF2-40B4-BE49-F238E27FC236}">
                <a16:creationId xmlns:a16="http://schemas.microsoft.com/office/drawing/2014/main" id="{29CA7929-2D44-1742-9CF6-67F3E6193B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Segnaposto note 2">
            <a:extLst>
              <a:ext uri="{FF2B5EF4-FFF2-40B4-BE49-F238E27FC236}">
                <a16:creationId xmlns:a16="http://schemas.microsoft.com/office/drawing/2014/main" id="{26EFDC2D-F3C8-AA4F-ABA8-78B5E1D8F7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76803" name="Segnaposto numero diapositiva 3">
            <a:extLst>
              <a:ext uri="{FF2B5EF4-FFF2-40B4-BE49-F238E27FC236}">
                <a16:creationId xmlns:a16="http://schemas.microsoft.com/office/drawing/2014/main" id="{D810E251-DC19-4E4C-8250-D59DC085D2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18012382-96E5-2A4F-AD85-8C7F745C2B8C}" type="slidenum">
              <a:rPr lang="it-IT" altLang="it-IT" smtClean="0"/>
              <a:pPr/>
              <a:t>39</a:t>
            </a:fld>
            <a:endParaRPr lang="it-IT" altLang="it-IT"/>
          </a:p>
        </p:txBody>
      </p:sp>
    </p:spTree>
    <p:extLst>
      <p:ext uri="{BB962C8B-B14F-4D97-AF65-F5344CB8AC3E}">
        <p14:creationId xmlns:p14="http://schemas.microsoft.com/office/powerpoint/2010/main" val="1648948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5CC9325-234C-644F-B34E-D7661ED1FADB}" type="slidenum">
              <a:rPr lang="it-IT" smtClean="0"/>
              <a:pPr/>
              <a:t>40</a:t>
            </a:fld>
            <a:endParaRPr lang="it-IT"/>
          </a:p>
        </p:txBody>
      </p:sp>
    </p:spTree>
    <p:extLst>
      <p:ext uri="{BB962C8B-B14F-4D97-AF65-F5344CB8AC3E}">
        <p14:creationId xmlns:p14="http://schemas.microsoft.com/office/powerpoint/2010/main" val="201143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egnaposto immagine diapositiva 1">
            <a:extLst>
              <a:ext uri="{FF2B5EF4-FFF2-40B4-BE49-F238E27FC236}">
                <a16:creationId xmlns:a16="http://schemas.microsoft.com/office/drawing/2014/main" id="{59C96542-DD8A-C34A-8762-E7B019998C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Segnaposto note 2">
            <a:extLst>
              <a:ext uri="{FF2B5EF4-FFF2-40B4-BE49-F238E27FC236}">
                <a16:creationId xmlns:a16="http://schemas.microsoft.com/office/drawing/2014/main" id="{E8860EA4-0348-154C-AB21-AEC3C57344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it-IT" b="0" i="0">
                <a:solidFill>
                  <a:srgbClr val="656565"/>
                </a:solidFill>
                <a:effectLst/>
                <a:latin typeface="Roboto" panose="020F0502020204030204" pitchFamily="34" charset="0"/>
              </a:rPr>
              <a:t>Il Fondo “CAIMOP – Fondo Pensione complementare per i lavoratori Medici dell’Ospedalità Privata è stato istituito a seguito dell’accordo delle fonti istitutive</a:t>
            </a:r>
          </a:p>
          <a:p>
            <a:pPr defTabSz="914400" eaLnBrk="1" hangingPunct="1">
              <a:spcBef>
                <a:spcPct val="0"/>
              </a:spcBef>
            </a:pPr>
            <a:endParaRPr lang="it-IT" altLang="it-IT" b="0" i="0">
              <a:solidFill>
                <a:srgbClr val="656565"/>
              </a:solidFill>
              <a:effectLst/>
              <a:latin typeface="Roboto" panose="020F0502020204030204" pitchFamily="34" charset="0"/>
            </a:endParaRPr>
          </a:p>
          <a:p>
            <a:pPr defTabSz="914400" eaLnBrk="1" hangingPunct="1">
              <a:spcBef>
                <a:spcPct val="0"/>
              </a:spcBef>
            </a:pPr>
            <a:r>
              <a:rPr lang="it-IT" altLang="it-IT" b="0" i="0">
                <a:solidFill>
                  <a:srgbClr val="656565"/>
                </a:solidFill>
                <a:effectLst/>
                <a:latin typeface="Roboto" panose="020F0502020204030204" pitchFamily="34" charset="0"/>
              </a:rPr>
              <a:t>Perseo Sirio</a:t>
            </a:r>
          </a:p>
          <a:p>
            <a:pPr defTabSz="914400" eaLnBrk="1" hangingPunct="1">
              <a:spcBef>
                <a:spcPct val="0"/>
              </a:spcBef>
            </a:pPr>
            <a:endParaRPr lang="it-IT" altLang="it-IT" b="0" i="0">
              <a:solidFill>
                <a:srgbClr val="656565"/>
              </a:solidFill>
              <a:effectLst/>
              <a:latin typeface="Roboto" panose="020F0502020204030204" pitchFamily="34" charset="0"/>
            </a:endParaRPr>
          </a:p>
          <a:p>
            <a:pPr defTabSz="914400" eaLnBrk="1" hangingPunct="1">
              <a:spcBef>
                <a:spcPct val="0"/>
              </a:spcBef>
            </a:pPr>
            <a:r>
              <a:rPr lang="it-IT" altLang="it-IT" b="0" i="0">
                <a:solidFill>
                  <a:srgbClr val="656565"/>
                </a:solidFill>
                <a:effectLst/>
                <a:latin typeface="Roboto" panose="020F0502020204030204" pitchFamily="34" charset="0"/>
              </a:rPr>
              <a:t>Fondo Pensione Medici: fondo preesistente ( Dipendenti istituti regligiosi)</a:t>
            </a:r>
            <a:endParaRPr lang="it-IT" altLang="it-IT"/>
          </a:p>
        </p:txBody>
      </p:sp>
      <p:sp>
        <p:nvSpPr>
          <p:cNvPr id="21507" name="Segnaposto numero diapositiva 3">
            <a:extLst>
              <a:ext uri="{FF2B5EF4-FFF2-40B4-BE49-F238E27FC236}">
                <a16:creationId xmlns:a16="http://schemas.microsoft.com/office/drawing/2014/main" id="{F3C2EF8A-5185-0E43-953D-DE7FB5E958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B302AEC-D7D5-564A-8C9F-A52785465ED2}" type="slidenum">
              <a:rPr lang="it-IT" altLang="it-IT" smtClean="0"/>
              <a:pPr/>
              <a:t>3</a:t>
            </a:fld>
            <a:endParaRPr lang="it-IT" altLang="it-IT"/>
          </a:p>
        </p:txBody>
      </p:sp>
    </p:spTree>
    <p:extLst>
      <p:ext uri="{BB962C8B-B14F-4D97-AF65-F5344CB8AC3E}">
        <p14:creationId xmlns:p14="http://schemas.microsoft.com/office/powerpoint/2010/main" val="4250707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5CC9325-234C-644F-B34E-D7661ED1FADB}" type="slidenum">
              <a:rPr lang="it-IT" smtClean="0"/>
              <a:pPr/>
              <a:t>41</a:t>
            </a:fld>
            <a:endParaRPr lang="it-IT"/>
          </a:p>
        </p:txBody>
      </p:sp>
    </p:spTree>
    <p:extLst>
      <p:ext uri="{BB962C8B-B14F-4D97-AF65-F5344CB8AC3E}">
        <p14:creationId xmlns:p14="http://schemas.microsoft.com/office/powerpoint/2010/main" val="3701909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egnaposto immagine diapositiva 1">
            <a:extLst>
              <a:ext uri="{FF2B5EF4-FFF2-40B4-BE49-F238E27FC236}">
                <a16:creationId xmlns:a16="http://schemas.microsoft.com/office/drawing/2014/main" id="{36BF38C1-7620-3345-903B-3A20C0C314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Segnaposto note 2">
            <a:extLst>
              <a:ext uri="{FF2B5EF4-FFF2-40B4-BE49-F238E27FC236}">
                <a16:creationId xmlns:a16="http://schemas.microsoft.com/office/drawing/2014/main" id="{2EBE72E4-DBCC-9D4B-BB30-BB346B27DF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88067" name="Segnaposto numero diapositiva 3">
            <a:extLst>
              <a:ext uri="{FF2B5EF4-FFF2-40B4-BE49-F238E27FC236}">
                <a16:creationId xmlns:a16="http://schemas.microsoft.com/office/drawing/2014/main" id="{7312A3C0-D735-2B40-BDB6-0E17ACC088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096903CF-D0A3-0A4A-AEBE-FD566F473580}" type="slidenum">
              <a:rPr lang="it-IT" altLang="it-IT" smtClean="0"/>
              <a:pPr/>
              <a:t>44</a:t>
            </a:fld>
            <a:endParaRPr lang="it-IT" altLang="it-IT"/>
          </a:p>
        </p:txBody>
      </p:sp>
    </p:spTree>
    <p:extLst>
      <p:ext uri="{BB962C8B-B14F-4D97-AF65-F5344CB8AC3E}">
        <p14:creationId xmlns:p14="http://schemas.microsoft.com/office/powerpoint/2010/main" val="1180034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Come si può notare l’incremento del numero degli iscritti, pur aumentato, è inferiore all’incremento degli anni precedenti per via dei pensionamenti, sia MMG sia Dentisti</a:t>
            </a:r>
          </a:p>
        </p:txBody>
      </p:sp>
      <p:sp>
        <p:nvSpPr>
          <p:cNvPr id="4" name="Segnaposto numero diapositiva 3"/>
          <p:cNvSpPr>
            <a:spLocks noGrp="1"/>
          </p:cNvSpPr>
          <p:nvPr>
            <p:ph type="sldNum" sz="quarter" idx="5"/>
          </p:nvPr>
        </p:nvSpPr>
        <p:spPr/>
        <p:txBody>
          <a:bodyPr/>
          <a:lstStyle/>
          <a:p>
            <a:fld id="{803BCD57-0F6E-CA4E-91AA-0EA7393E03E7}" type="slidenum">
              <a:rPr lang="it-IT" smtClean="0"/>
              <a:pPr/>
              <a:t>46</a:t>
            </a:fld>
            <a:endParaRPr lang="it-IT"/>
          </a:p>
        </p:txBody>
      </p:sp>
    </p:spTree>
    <p:extLst>
      <p:ext uri="{BB962C8B-B14F-4D97-AF65-F5344CB8AC3E}">
        <p14:creationId xmlns:p14="http://schemas.microsoft.com/office/powerpoint/2010/main" val="47765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03BCD57-0F6E-CA4E-91AA-0EA7393E03E7}" type="slidenum">
              <a:rPr lang="it-IT" smtClean="0"/>
              <a:pPr/>
              <a:t>47</a:t>
            </a:fld>
            <a:endParaRPr lang="it-IT"/>
          </a:p>
        </p:txBody>
      </p:sp>
    </p:spTree>
    <p:extLst>
      <p:ext uri="{BB962C8B-B14F-4D97-AF65-F5344CB8AC3E}">
        <p14:creationId xmlns:p14="http://schemas.microsoft.com/office/powerpoint/2010/main" val="489091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800" dirty="0">
                <a:solidFill>
                  <a:schemeClr val="tx1"/>
                </a:solidFill>
              </a:rPr>
              <a:t>Gli iscritti al Fondo al 31/12/2018 sono 6.475  </a:t>
            </a:r>
          </a:p>
          <a:p>
            <a:r>
              <a:rPr lang="it-IT" sz="2800" dirty="0">
                <a:solidFill>
                  <a:schemeClr val="tx1"/>
                </a:solidFill>
              </a:rPr>
              <a:t>Gli iscritti al Fondo al 31/12/2019 sono 7.253 </a:t>
            </a:r>
          </a:p>
          <a:p>
            <a:endParaRPr lang="it-IT" sz="2800" dirty="0">
              <a:solidFill>
                <a:schemeClr val="tx1"/>
              </a:solidFill>
            </a:endParaRPr>
          </a:p>
          <a:p>
            <a:r>
              <a:rPr lang="it-IT" sz="2800" dirty="0">
                <a:solidFill>
                  <a:schemeClr val="tx1"/>
                </a:solidFill>
              </a:rPr>
              <a:t>Le iscrizioni dal 01/01 al 31/12/2019 sono 881 </a:t>
            </a:r>
          </a:p>
          <a:p>
            <a:r>
              <a:rPr lang="it-IT" sz="2800" dirty="0">
                <a:solidFill>
                  <a:schemeClr val="tx1"/>
                </a:solidFill>
              </a:rPr>
              <a:t>Dal 01/01 al 31/12/2019 totale LIQUIDAZIONI + TRASFERIMENTI in uscita n. 103</a:t>
            </a:r>
          </a:p>
          <a:p>
            <a:endParaRPr lang="it-IT" sz="2800" dirty="0">
              <a:solidFill>
                <a:schemeClr val="tx1"/>
              </a:solidFill>
            </a:endParaRPr>
          </a:p>
          <a:p>
            <a:r>
              <a:rPr lang="it-IT" sz="2800" dirty="0">
                <a:solidFill>
                  <a:schemeClr val="tx1"/>
                </a:solidFill>
              </a:rPr>
              <a:t>Pertanto 7.253 - 6.475 = 778 (differenza iscrizioni attive 2018/2019)</a:t>
            </a:r>
          </a:p>
          <a:p>
            <a:endParaRPr lang="it-IT" sz="2800" dirty="0">
              <a:solidFill>
                <a:schemeClr val="tx1"/>
              </a:solidFill>
            </a:endParaRPr>
          </a:p>
          <a:p>
            <a:r>
              <a:rPr lang="it-IT" sz="2800" dirty="0">
                <a:solidFill>
                  <a:schemeClr val="tx1"/>
                </a:solidFill>
              </a:rPr>
              <a:t>881 sono le iscrizioni effettive del 2019 che calano fisiologicamente con i trasferimenti in uscita e le liquidazioni conteggiati in 103 = 778 (scarto entrate/uscite)</a:t>
            </a:r>
          </a:p>
        </p:txBody>
      </p:sp>
      <p:sp>
        <p:nvSpPr>
          <p:cNvPr id="4" name="Segnaposto numero diapositiva 3"/>
          <p:cNvSpPr>
            <a:spLocks noGrp="1"/>
          </p:cNvSpPr>
          <p:nvPr>
            <p:ph type="sldNum" sz="quarter" idx="5"/>
          </p:nvPr>
        </p:nvSpPr>
        <p:spPr/>
        <p:txBody>
          <a:bodyPr/>
          <a:lstStyle/>
          <a:p>
            <a:fld id="{B5CC9325-234C-644F-B34E-D7661ED1FADB}" type="slidenum">
              <a:rPr lang="it-IT" smtClean="0"/>
              <a:pPr/>
              <a:t>48</a:t>
            </a:fld>
            <a:endParaRPr lang="it-IT"/>
          </a:p>
        </p:txBody>
      </p:sp>
    </p:spTree>
    <p:extLst>
      <p:ext uri="{BB962C8B-B14F-4D97-AF65-F5344CB8AC3E}">
        <p14:creationId xmlns:p14="http://schemas.microsoft.com/office/powerpoint/2010/main" val="3442454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03BCD57-0F6E-CA4E-91AA-0EA7393E03E7}" type="slidenum">
              <a:rPr lang="it-IT" smtClean="0"/>
              <a:pPr/>
              <a:t>49</a:t>
            </a:fld>
            <a:endParaRPr lang="it-IT"/>
          </a:p>
        </p:txBody>
      </p:sp>
    </p:spTree>
    <p:extLst>
      <p:ext uri="{BB962C8B-B14F-4D97-AF65-F5344CB8AC3E}">
        <p14:creationId xmlns:p14="http://schemas.microsoft.com/office/powerpoint/2010/main" val="3989207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03BCD57-0F6E-CA4E-91AA-0EA7393E03E7}" type="slidenum">
              <a:rPr lang="it-IT" smtClean="0"/>
              <a:pPr/>
              <a:t>50</a:t>
            </a:fld>
            <a:endParaRPr lang="it-IT"/>
          </a:p>
        </p:txBody>
      </p:sp>
    </p:spTree>
    <p:extLst>
      <p:ext uri="{BB962C8B-B14F-4D97-AF65-F5344CB8AC3E}">
        <p14:creationId xmlns:p14="http://schemas.microsoft.com/office/powerpoint/2010/main" val="684649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egnaposto immagine diapositiva 1">
            <a:extLst>
              <a:ext uri="{FF2B5EF4-FFF2-40B4-BE49-F238E27FC236}">
                <a16:creationId xmlns:a16="http://schemas.microsoft.com/office/drawing/2014/main" id="{8292B7CF-C59E-E340-BA8A-9DB96C0D90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0" name="Segnaposto note 2">
            <a:extLst>
              <a:ext uri="{FF2B5EF4-FFF2-40B4-BE49-F238E27FC236}">
                <a16:creationId xmlns:a16="http://schemas.microsoft.com/office/drawing/2014/main" id="{FC2544CC-F811-3740-AC3C-3168A90050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99331" name="Segnaposto numero diapositiva 3">
            <a:extLst>
              <a:ext uri="{FF2B5EF4-FFF2-40B4-BE49-F238E27FC236}">
                <a16:creationId xmlns:a16="http://schemas.microsoft.com/office/drawing/2014/main" id="{931C7DAD-FCB0-524E-9C76-422E8CD423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A3BCEBE-A37B-794C-A900-E0BC2F11D721}" type="slidenum">
              <a:rPr lang="it-IT" altLang="it-IT" smtClean="0">
                <a:latin typeface="Arial" panose="020B0604020202020204" pitchFamily="34" charset="0"/>
              </a:rPr>
              <a:pPr>
                <a:spcBef>
                  <a:spcPct val="0"/>
                </a:spcBef>
              </a:pPr>
              <a:t>51</a:t>
            </a:fld>
            <a:endParaRPr lang="it-IT" altLang="it-IT">
              <a:latin typeface="Arial" panose="020B0604020202020204" pitchFamily="34" charset="0"/>
            </a:endParaRPr>
          </a:p>
        </p:txBody>
      </p:sp>
    </p:spTree>
    <p:extLst>
      <p:ext uri="{BB962C8B-B14F-4D97-AF65-F5344CB8AC3E}">
        <p14:creationId xmlns:p14="http://schemas.microsoft.com/office/powerpoint/2010/main" val="3170091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egnaposto immagine diapositiva 1">
            <a:extLst>
              <a:ext uri="{FF2B5EF4-FFF2-40B4-BE49-F238E27FC236}">
                <a16:creationId xmlns:a16="http://schemas.microsoft.com/office/drawing/2014/main" id="{D5B46545-7DD7-A342-9DCF-8D41BE8CB6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Segnaposto note 2">
            <a:extLst>
              <a:ext uri="{FF2B5EF4-FFF2-40B4-BE49-F238E27FC236}">
                <a16:creationId xmlns:a16="http://schemas.microsoft.com/office/drawing/2014/main" id="{A2FD31B0-F652-CF49-B75A-0ED017E629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02403" name="Segnaposto numero diapositiva 3">
            <a:extLst>
              <a:ext uri="{FF2B5EF4-FFF2-40B4-BE49-F238E27FC236}">
                <a16:creationId xmlns:a16="http://schemas.microsoft.com/office/drawing/2014/main" id="{FBCC91A7-E348-2145-BEC6-79507C925D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D95B6D9-3945-3544-940D-8DC6A60857C6}" type="slidenum">
              <a:rPr lang="it-IT" altLang="it-IT" smtClean="0"/>
              <a:pPr/>
              <a:t>53</a:t>
            </a:fld>
            <a:endParaRPr lang="it-IT" altLang="it-IT"/>
          </a:p>
        </p:txBody>
      </p:sp>
    </p:spTree>
    <p:extLst>
      <p:ext uri="{BB962C8B-B14F-4D97-AF65-F5344CB8AC3E}">
        <p14:creationId xmlns:p14="http://schemas.microsoft.com/office/powerpoint/2010/main" val="330213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egnaposto immagine diapositiva 1">
            <a:extLst>
              <a:ext uri="{FF2B5EF4-FFF2-40B4-BE49-F238E27FC236}">
                <a16:creationId xmlns:a16="http://schemas.microsoft.com/office/drawing/2014/main" id="{7673F6CC-8534-8B44-B7D7-7DD5768C0F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Segnaposto note 2">
            <a:extLst>
              <a:ext uri="{FF2B5EF4-FFF2-40B4-BE49-F238E27FC236}">
                <a16:creationId xmlns:a16="http://schemas.microsoft.com/office/drawing/2014/main" id="{D05BB733-490A-B94B-B08D-74B0C24AEB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04451" name="Segnaposto numero diapositiva 3">
            <a:extLst>
              <a:ext uri="{FF2B5EF4-FFF2-40B4-BE49-F238E27FC236}">
                <a16:creationId xmlns:a16="http://schemas.microsoft.com/office/drawing/2014/main" id="{87BF4A06-A56E-8741-9AB0-5D37EE466C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2C46BE9C-FCAE-B04F-BAC7-6A02D755D456}" type="slidenum">
              <a:rPr lang="it-IT" altLang="it-IT" smtClean="0"/>
              <a:pPr/>
              <a:t>54</a:t>
            </a:fld>
            <a:endParaRPr lang="it-IT" altLang="it-IT"/>
          </a:p>
        </p:txBody>
      </p:sp>
    </p:spTree>
    <p:extLst>
      <p:ext uri="{BB962C8B-B14F-4D97-AF65-F5344CB8AC3E}">
        <p14:creationId xmlns:p14="http://schemas.microsoft.com/office/powerpoint/2010/main" val="838009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immagine diapositiva 1">
            <a:extLst>
              <a:ext uri="{FF2B5EF4-FFF2-40B4-BE49-F238E27FC236}">
                <a16:creationId xmlns:a16="http://schemas.microsoft.com/office/drawing/2014/main" id="{56326FA8-F872-E641-AE12-3742DA04B8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Segnaposto note 2">
            <a:extLst>
              <a:ext uri="{FF2B5EF4-FFF2-40B4-BE49-F238E27FC236}">
                <a16:creationId xmlns:a16="http://schemas.microsoft.com/office/drawing/2014/main" id="{DE97951A-081A-6048-8168-055203D7F2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dirty="0"/>
              <a:t>Sistema a capitalizzazione </a:t>
            </a:r>
            <a:r>
              <a:rPr lang="it-IT" altLang="it-IT" dirty="0" err="1"/>
              <a:t>--</a:t>
            </a:r>
            <a:r>
              <a:rPr lang="it-IT" altLang="it-IT" dirty="0"/>
              <a:t>&gt; le risorse versate dagli individui (solitamente con i contributi) sono accumulate in conti individuali, investite in mercati finanziari, rivalutate e convertite in rendita al momento del pensionamento. </a:t>
            </a:r>
            <a:br>
              <a:rPr lang="it-IT" altLang="it-IT" dirty="0"/>
            </a:br>
            <a:r>
              <a:rPr lang="it-IT" altLang="it-IT" dirty="0"/>
              <a:t>Ognuno versa i contributi e li riprende in forma di pensione, lo sono in genere le </a:t>
            </a:r>
            <a:r>
              <a:rPr lang="it-IT" altLang="it-IT" b="1" dirty="0"/>
              <a:t>forme complementari </a:t>
            </a:r>
            <a:r>
              <a:rPr lang="it-IT" altLang="it-IT" dirty="0"/>
              <a:t>o assicurative private</a:t>
            </a:r>
          </a:p>
          <a:p>
            <a:pPr eaLnBrk="1" hangingPunct="1">
              <a:spcBef>
                <a:spcPct val="0"/>
              </a:spcBef>
            </a:pPr>
            <a:r>
              <a:rPr lang="it-IT" altLang="it-IT" dirty="0"/>
              <a:t> </a:t>
            </a:r>
          </a:p>
          <a:p>
            <a:pPr eaLnBrk="1" hangingPunct="1">
              <a:spcBef>
                <a:spcPct val="0"/>
              </a:spcBef>
            </a:pPr>
            <a:endParaRPr lang="it-IT" altLang="it-IT" dirty="0"/>
          </a:p>
          <a:p>
            <a:pPr eaLnBrk="1" hangingPunct="1">
              <a:spcBef>
                <a:spcPct val="0"/>
              </a:spcBef>
            </a:pPr>
            <a:r>
              <a:rPr lang="it-IT" altLang="it-IT" dirty="0"/>
              <a:t>Sistema a ripartizione </a:t>
            </a:r>
            <a:r>
              <a:rPr lang="it-IT" altLang="it-IT" dirty="0" err="1"/>
              <a:t>--</a:t>
            </a:r>
            <a:r>
              <a:rPr lang="it-IT" altLang="it-IT" dirty="0"/>
              <a:t>&gt; i lavoratori versano i contributi in un determinato tempo, e questi vengono subito utilizzati per il pagamento delle prestazioni ai pensionati nello stesso momento. I lavoratori ottengono così il diritto a ricevere la pensione quando essi stessi si ritireranno dall’attività. </a:t>
            </a:r>
          </a:p>
          <a:p>
            <a:pPr eaLnBrk="1" hangingPunct="1">
              <a:spcBef>
                <a:spcPct val="0"/>
              </a:spcBef>
            </a:pPr>
            <a:r>
              <a:rPr lang="it-IT" altLang="it-IT" dirty="0"/>
              <a:t>E’ un patto fra generazioni. </a:t>
            </a:r>
            <a:r>
              <a:rPr lang="it-IT" altLang="it-IT" b="1" dirty="0"/>
              <a:t>Di stampo pubblico</a:t>
            </a:r>
            <a:r>
              <a:rPr lang="it-IT" altLang="it-IT" dirty="0"/>
              <a:t>. Il sistema è sostenibile se la popolazione lavorativa cresce in maniera proporzionale • </a:t>
            </a:r>
          </a:p>
          <a:p>
            <a:endParaRPr lang="it-IT" altLang="it-IT" dirty="0"/>
          </a:p>
        </p:txBody>
      </p:sp>
      <p:sp>
        <p:nvSpPr>
          <p:cNvPr id="23555" name="Segnaposto numero diapositiva 3">
            <a:extLst>
              <a:ext uri="{FF2B5EF4-FFF2-40B4-BE49-F238E27FC236}">
                <a16:creationId xmlns:a16="http://schemas.microsoft.com/office/drawing/2014/main" id="{475ABEF0-6AB2-F745-8E75-A9141D9685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F2DB262E-F270-3448-87C4-7E7DAC2E78FF}" type="slidenum">
              <a:rPr lang="it-IT" altLang="it-IT" smtClean="0"/>
              <a:pPr/>
              <a:t>4</a:t>
            </a:fld>
            <a:endParaRPr lang="it-IT" altLang="it-IT"/>
          </a:p>
        </p:txBody>
      </p:sp>
    </p:spTree>
    <p:extLst>
      <p:ext uri="{BB962C8B-B14F-4D97-AF65-F5344CB8AC3E}">
        <p14:creationId xmlns:p14="http://schemas.microsoft.com/office/powerpoint/2010/main" val="308640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immagine diapositiva 1">
            <a:extLst>
              <a:ext uri="{FF2B5EF4-FFF2-40B4-BE49-F238E27FC236}">
                <a16:creationId xmlns:a16="http://schemas.microsoft.com/office/drawing/2014/main" id="{BC9EDD9F-3E5C-F94B-8C18-FD06923A3B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Segnaposto note 2">
            <a:extLst>
              <a:ext uri="{FF2B5EF4-FFF2-40B4-BE49-F238E27FC236}">
                <a16:creationId xmlns:a16="http://schemas.microsoft.com/office/drawing/2014/main" id="{6254DFDC-E3E6-A849-861E-563B9E876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buFont typeface="Wingdings" pitchFamily="2" charset="2"/>
              <a:buChar char="v"/>
            </a:pPr>
            <a:r>
              <a:rPr lang="it-IT" altLang="it-IT" b="1">
                <a:solidFill>
                  <a:srgbClr val="0000FF"/>
                </a:solidFill>
                <a:latin typeface="Berlin Sans FB Demi" panose="020E0602020502020306" pitchFamily="34" charset="77"/>
                <a:cs typeface="Arial" panose="020B0604020202020204" pitchFamily="34" charset="0"/>
              </a:rPr>
              <a:t>RETRIBUTIVO  Il calcolo della pensione viene eseguito sulla base della retribuzione      Partendo da una “retribuzione pensionabile” (l’ultima o una media delle retribuzioni di un certo periodo) ogni anno di versamento aggiunge una % alla stessa.</a:t>
            </a:r>
          </a:p>
          <a:p>
            <a:pPr eaLnBrk="1" hangingPunct="1">
              <a:lnSpc>
                <a:spcPct val="80000"/>
              </a:lnSpc>
              <a:spcBef>
                <a:spcPct val="0"/>
              </a:spcBef>
              <a:buFont typeface="Wingdings" pitchFamily="2" charset="2"/>
              <a:buChar char="v"/>
            </a:pPr>
            <a:r>
              <a:rPr lang="it-IT" altLang="it-IT">
                <a:solidFill>
                  <a:srgbClr val="0000FF"/>
                </a:solidFill>
                <a:latin typeface="Berlin Sans FB Demi" panose="020E0602020502020306" pitchFamily="34" charset="77"/>
                <a:cs typeface="Arial" panose="020B0604020202020204" pitchFamily="34" charset="0"/>
              </a:rPr>
              <a:t> </a:t>
            </a:r>
            <a:r>
              <a:rPr lang="it-IT" altLang="it-IT" b="1">
                <a:solidFill>
                  <a:srgbClr val="0000FF"/>
                </a:solidFill>
                <a:latin typeface="Berlin Sans FB Demi" panose="020E0602020502020306" pitchFamily="34" charset="77"/>
                <a:cs typeface="Arial" panose="020B0604020202020204" pitchFamily="34" charset="0"/>
              </a:rPr>
              <a:t>CONTRIBUTIVO </a:t>
            </a:r>
            <a:r>
              <a:rPr lang="it-IT" altLang="it-IT">
                <a:solidFill>
                  <a:srgbClr val="0000FF"/>
                </a:solidFill>
                <a:latin typeface="Berlin Sans FB Demi" panose="020E0602020502020306" pitchFamily="34" charset="77"/>
                <a:cs typeface="Arial" panose="020B0604020202020204" pitchFamily="34" charset="0"/>
              </a:rPr>
              <a:t>Il calcolo della pensione viene eseguito sul montante previdenziale: i contributi versati rivalutati.</a:t>
            </a:r>
            <a:br>
              <a:rPr lang="it-IT" altLang="it-IT">
                <a:solidFill>
                  <a:srgbClr val="0000FF"/>
                </a:solidFill>
                <a:latin typeface="Berlin Sans FB Demi" panose="020E0602020502020306" pitchFamily="34" charset="77"/>
                <a:cs typeface="Arial" panose="020B0604020202020204" pitchFamily="34" charset="0"/>
              </a:rPr>
            </a:br>
            <a:r>
              <a:rPr lang="it-IT" altLang="it-IT">
                <a:solidFill>
                  <a:srgbClr val="0000FF"/>
                </a:solidFill>
                <a:latin typeface="Berlin Sans FB Demi" panose="020E0602020502020306" pitchFamily="34" charset="77"/>
                <a:cs typeface="Arial" panose="020B0604020202020204" pitchFamily="34" charset="0"/>
              </a:rPr>
              <a:t>Al montante contributivo si applica il coefficiente di trasformazione che tiene conto dell’aspettativa di vita all’età del pensionamento</a:t>
            </a:r>
            <a:endParaRPr lang="it-IT" altLang="it-IT" b="1">
              <a:solidFill>
                <a:srgbClr val="002060"/>
              </a:solidFill>
              <a:latin typeface="Berlin Sans FB Demi" panose="020E0602020502020306" pitchFamily="34" charset="77"/>
            </a:endParaRPr>
          </a:p>
          <a:p>
            <a:pPr eaLnBrk="1" hangingPunct="1">
              <a:lnSpc>
                <a:spcPct val="80000"/>
              </a:lnSpc>
              <a:spcBef>
                <a:spcPct val="0"/>
              </a:spcBef>
              <a:buFont typeface="Wingdings" pitchFamily="2" charset="2"/>
              <a:buChar char="v"/>
            </a:pPr>
            <a:r>
              <a:rPr lang="it-IT" altLang="it-IT" b="1">
                <a:solidFill>
                  <a:srgbClr val="002060"/>
                </a:solidFill>
                <a:latin typeface="Berlin Sans FB Demi" panose="020E0602020502020306" pitchFamily="34" charset="77"/>
              </a:rPr>
              <a:t>ENPAM Metodo Retributivo Reddituale o Contributivo Indiretto a Valorizzazione  Immediata</a:t>
            </a:r>
            <a:br>
              <a:rPr lang="it-IT" altLang="it-IT" b="1">
                <a:solidFill>
                  <a:srgbClr val="002060"/>
                </a:solidFill>
                <a:latin typeface="Berlin Sans FB Demi" panose="020E0602020502020306" pitchFamily="34" charset="77"/>
              </a:rPr>
            </a:br>
            <a:r>
              <a:rPr lang="it-IT" altLang="it-IT" b="1">
                <a:solidFill>
                  <a:srgbClr val="002060"/>
                </a:solidFill>
                <a:latin typeface="Berlin Sans FB Demi" panose="020E0602020502020306" pitchFamily="34" charset="77"/>
              </a:rPr>
              <a:t>Nel retributivo reddituale E.N.P.A.M. la pensione si definisce già nella fase attiva:</a:t>
            </a:r>
            <a:r>
              <a:rPr lang="it-IT" altLang="it-IT">
                <a:solidFill>
                  <a:srgbClr val="002060"/>
                </a:solidFill>
                <a:latin typeface="Berlin Sans FB Demi" panose="020E0602020502020306" pitchFamily="34" charset="77"/>
              </a:rPr>
              <a:t> … ad </a:t>
            </a:r>
            <a:r>
              <a:rPr lang="it-IT" altLang="it-IT" b="1">
                <a:solidFill>
                  <a:srgbClr val="002060"/>
                </a:solidFill>
                <a:latin typeface="Berlin Sans FB Demi" panose="020E0602020502020306" pitchFamily="34" charset="77"/>
              </a:rPr>
              <a:t>ogni anno di versamento viene riconosciuto un rendimento predeterminato</a:t>
            </a:r>
            <a:r>
              <a:rPr lang="it-IT" altLang="it-IT">
                <a:solidFill>
                  <a:srgbClr val="002060"/>
                </a:solidFill>
                <a:latin typeface="Berlin Sans FB Demi" panose="020E0602020502020306" pitchFamily="34" charset="77"/>
              </a:rPr>
              <a:t> .</a:t>
            </a:r>
          </a:p>
          <a:p>
            <a:pPr eaLnBrk="1" hangingPunct="1">
              <a:lnSpc>
                <a:spcPct val="80000"/>
              </a:lnSpc>
              <a:spcBef>
                <a:spcPct val="0"/>
              </a:spcBef>
              <a:buFont typeface="Wingdings" pitchFamily="2" charset="2"/>
              <a:buChar char="v"/>
            </a:pPr>
            <a:r>
              <a:rPr lang="it-IT" altLang="it-IT">
                <a:solidFill>
                  <a:srgbClr val="002060"/>
                </a:solidFill>
                <a:latin typeface="Berlin Sans FB Demi" panose="020E0602020502020306" pitchFamily="34" charset="77"/>
              </a:rPr>
              <a:t>Le prestazioni sono calcolate su tutti i redditi della vita lavorativa.</a:t>
            </a:r>
          </a:p>
          <a:p>
            <a:pPr eaLnBrk="1" hangingPunct="1">
              <a:lnSpc>
                <a:spcPct val="80000"/>
              </a:lnSpc>
              <a:spcBef>
                <a:spcPct val="0"/>
              </a:spcBef>
              <a:buFont typeface="Wingdings" pitchFamily="2" charset="2"/>
              <a:buChar char="v"/>
            </a:pPr>
            <a:r>
              <a:rPr lang="it-IT" altLang="it-IT">
                <a:solidFill>
                  <a:srgbClr val="002060"/>
                </a:solidFill>
                <a:latin typeface="Berlin Sans FB Demi" panose="020E0602020502020306" pitchFamily="34" charset="77"/>
              </a:rPr>
              <a:t>La </a:t>
            </a:r>
            <a:r>
              <a:rPr lang="it-IT" altLang="it-IT" b="1">
                <a:solidFill>
                  <a:srgbClr val="002060"/>
                </a:solidFill>
                <a:latin typeface="Berlin Sans FB Demi" panose="020E0602020502020306" pitchFamily="34" charset="77"/>
              </a:rPr>
              <a:t>costruzione della pensione anno dopo anno durante la fase di contribuzione attiva è tutelata con il </a:t>
            </a:r>
            <a:r>
              <a:rPr lang="it-IT" altLang="it-IT" b="1" u="sng">
                <a:solidFill>
                  <a:srgbClr val="002060"/>
                </a:solidFill>
                <a:latin typeface="Berlin Sans FB Demi" panose="020E0602020502020306" pitchFamily="34" charset="77"/>
              </a:rPr>
              <a:t>pro rata</a:t>
            </a:r>
            <a:r>
              <a:rPr lang="it-IT" altLang="it-IT" b="1">
                <a:solidFill>
                  <a:srgbClr val="002060"/>
                </a:solidFill>
                <a:latin typeface="Berlin Sans FB Demi" panose="020E0602020502020306" pitchFamily="34" charset="77"/>
              </a:rPr>
              <a:t> per le successive modifiche: ogni variazione regolamentare non ha effetto retroattivo.</a:t>
            </a:r>
          </a:p>
          <a:p>
            <a:pPr eaLnBrk="1" hangingPunct="1">
              <a:lnSpc>
                <a:spcPct val="80000"/>
              </a:lnSpc>
              <a:spcBef>
                <a:spcPct val="0"/>
              </a:spcBef>
              <a:buFont typeface="Wingdings" pitchFamily="2" charset="2"/>
              <a:buChar char="v"/>
            </a:pPr>
            <a:endParaRPr lang="it-IT" altLang="it-IT">
              <a:latin typeface="Comic Sans MS" panose="030F0902030302020204" pitchFamily="66" charset="0"/>
            </a:endParaRPr>
          </a:p>
          <a:p>
            <a:pPr eaLnBrk="1" hangingPunct="1">
              <a:lnSpc>
                <a:spcPct val="80000"/>
              </a:lnSpc>
              <a:spcBef>
                <a:spcPct val="0"/>
              </a:spcBef>
              <a:buFont typeface="Wingdings" pitchFamily="2" charset="2"/>
              <a:buChar char="v"/>
            </a:pPr>
            <a:endParaRPr lang="it-IT" altLang="it-IT" b="1">
              <a:solidFill>
                <a:srgbClr val="002060"/>
              </a:solidFill>
              <a:latin typeface="Berlin Sans FB Demi" panose="020E0602020502020306" pitchFamily="34" charset="77"/>
            </a:endParaRPr>
          </a:p>
          <a:p>
            <a:pPr eaLnBrk="1" hangingPunct="1">
              <a:spcBef>
                <a:spcPct val="0"/>
              </a:spcBef>
            </a:pPr>
            <a:endParaRPr lang="it-IT" altLang="it-IT"/>
          </a:p>
        </p:txBody>
      </p:sp>
      <p:sp>
        <p:nvSpPr>
          <p:cNvPr id="25603" name="Segnaposto numero diapositiva 3">
            <a:extLst>
              <a:ext uri="{FF2B5EF4-FFF2-40B4-BE49-F238E27FC236}">
                <a16:creationId xmlns:a16="http://schemas.microsoft.com/office/drawing/2014/main" id="{0814E447-9864-A546-B56D-87A01CD7C1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BFE0D0D-6AD3-CA4B-BF19-460CEA5C110A}" type="slidenum">
              <a:rPr lang="it-IT" altLang="it-IT" smtClean="0">
                <a:latin typeface="Arial" panose="020B0604020202020204" pitchFamily="34" charset="0"/>
              </a:rPr>
              <a:pPr>
                <a:spcBef>
                  <a:spcPct val="0"/>
                </a:spcBef>
              </a:pPr>
              <a:t>5</a:t>
            </a:fld>
            <a:endParaRPr lang="it-IT" altLang="it-IT">
              <a:latin typeface="Arial" panose="020B0604020202020204" pitchFamily="34" charset="0"/>
            </a:endParaRPr>
          </a:p>
        </p:txBody>
      </p:sp>
    </p:spTree>
    <p:extLst>
      <p:ext uri="{BB962C8B-B14F-4D97-AF65-F5344CB8AC3E}">
        <p14:creationId xmlns:p14="http://schemas.microsoft.com/office/powerpoint/2010/main" val="583119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spcBef>
                <a:spcPct val="0"/>
              </a:spcBef>
            </a:pPr>
            <a:r>
              <a:rPr lang="it-IT" altLang="it-IT">
                <a:latin typeface="Times New Roman" panose="02020603050405020304" pitchFamily="18" charset="0"/>
                <a:cs typeface="Times New Roman" panose="02020603050405020304" pitchFamily="18" charset="0"/>
              </a:rPr>
              <a:t>…, </a:t>
            </a:r>
            <a:r>
              <a:rPr lang="it-IT" altLang="it-IT" b="1"/>
              <a:t>nonché gli iscritti all’ENPAM ai sensi dell’art. 1, c. 253, della Legge 28/12/2015 n. 208.</a:t>
            </a:r>
          </a:p>
          <a:p>
            <a:pPr algn="just">
              <a:spcBef>
                <a:spcPct val="0"/>
              </a:spcBef>
            </a:pPr>
            <a:endParaRPr lang="it-IT" altLang="it-IT" sz="500" b="1"/>
          </a:p>
          <a:p>
            <a:pPr algn="just">
              <a:spcBef>
                <a:spcPct val="0"/>
              </a:spcBef>
            </a:pPr>
            <a:r>
              <a:rPr lang="it-IT" altLang="it-IT"/>
              <a:t> …nonché gli </a:t>
            </a:r>
            <a:r>
              <a:rPr lang="it-IT" altLang="it-IT" b="1"/>
              <a:t>esercenti le professioni sanitarie e sociosanitarie iscritti a ordini, albi e/o collegi riconosciute dal Ministero della Salute </a:t>
            </a:r>
          </a:p>
          <a:p>
            <a:pPr algn="just">
              <a:spcBef>
                <a:spcPct val="0"/>
              </a:spcBef>
            </a:pPr>
            <a:endParaRPr lang="it-IT" altLang="it-IT" sz="500" b="1"/>
          </a:p>
          <a:p>
            <a:pPr algn="just">
              <a:spcBef>
                <a:spcPct val="0"/>
              </a:spcBef>
            </a:pPr>
            <a:r>
              <a:rPr lang="it-IT" altLang="it-IT">
                <a:latin typeface="Times New Roman" panose="02020603050405020304" pitchFamily="18" charset="0"/>
                <a:cs typeface="Times New Roman" panose="02020603050405020304" pitchFamily="18" charset="0"/>
              </a:rPr>
              <a:t>…Possono, inoltre, aderire al Fondo i soggetti fiscalmente a carico degli iscritti al Fondo, </a:t>
            </a:r>
            <a:r>
              <a:rPr lang="it-IT" altLang="it-IT" b="1">
                <a:latin typeface="Times New Roman" panose="02020603050405020304" pitchFamily="18" charset="0"/>
                <a:cs typeface="Times New Roman" panose="02020603050405020304" pitchFamily="18" charset="0"/>
              </a:rPr>
              <a:t>nonché i dipendenti delle  Fonti  Istitutive di cui all’art. 1, </a:t>
            </a:r>
            <a:r>
              <a:rPr lang="it-IT" altLang="it-IT">
                <a:latin typeface="Times New Roman" panose="02020603050405020304" pitchFamily="18" charset="0"/>
                <a:cs typeface="Times New Roman" panose="02020603050405020304" pitchFamily="18" charset="0"/>
              </a:rPr>
              <a:t>previa delibera da parte delle medesime</a:t>
            </a:r>
            <a:endParaRPr lang="it-IT" altLang="it-IT"/>
          </a:p>
          <a:p>
            <a:endParaRPr lang="it-IT"/>
          </a:p>
        </p:txBody>
      </p:sp>
      <p:sp>
        <p:nvSpPr>
          <p:cNvPr id="4" name="Segnaposto numero diapositiva 3"/>
          <p:cNvSpPr>
            <a:spLocks noGrp="1"/>
          </p:cNvSpPr>
          <p:nvPr>
            <p:ph type="sldNum" sz="quarter" idx="5"/>
          </p:nvPr>
        </p:nvSpPr>
        <p:spPr/>
        <p:txBody>
          <a:bodyPr/>
          <a:lstStyle/>
          <a:p>
            <a:fld id="{803BCD57-0F6E-CA4E-91AA-0EA7393E03E7}" type="slidenum">
              <a:rPr lang="it-IT" smtClean="0"/>
              <a:pPr/>
              <a:t>8</a:t>
            </a:fld>
            <a:endParaRPr lang="it-IT"/>
          </a:p>
        </p:txBody>
      </p:sp>
    </p:spTree>
    <p:extLst>
      <p:ext uri="{BB962C8B-B14F-4D97-AF65-F5344CB8AC3E}">
        <p14:creationId xmlns:p14="http://schemas.microsoft.com/office/powerpoint/2010/main" val="4201198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700 mila morti in Italia</a:t>
            </a:r>
          </a:p>
          <a:p>
            <a:r>
              <a:rPr lang="it-IT" dirty="0"/>
              <a:t>400 mila nati</a:t>
            </a:r>
          </a:p>
          <a:p>
            <a:r>
              <a:rPr lang="it-IT" dirty="0"/>
              <a:t>Gli immigrati stanno raggiungendo il numero dei nati ma non basta perché cancellati per l’estero sono la metà rispetto agli immigrati, ogni anno perdiamo 150 mila persone , italiani che vanno all’estero, la novità è che vanno via più scolarizzati. Nel frattempo + che negli anni 60 andavano via meno scolarizzati. </a:t>
            </a:r>
          </a:p>
          <a:p>
            <a:r>
              <a:rPr lang="it-IT" dirty="0"/>
              <a:t>Quindi siamo sempre meno, sempre più vecchi  meno qualificati, perché importiamo badanti e braccianti e esportiamo laureati. FARE PEGGIO E’ DIFFICILE.</a:t>
            </a:r>
          </a:p>
          <a:p>
            <a:r>
              <a:rPr lang="it-IT" dirty="0"/>
              <a:t>Poi </a:t>
            </a:r>
          </a:p>
        </p:txBody>
      </p:sp>
      <p:sp>
        <p:nvSpPr>
          <p:cNvPr id="4" name="Segnaposto numero diapositiva 3"/>
          <p:cNvSpPr>
            <a:spLocks noGrp="1"/>
          </p:cNvSpPr>
          <p:nvPr>
            <p:ph type="sldNum" sz="quarter" idx="5"/>
          </p:nvPr>
        </p:nvSpPr>
        <p:spPr/>
        <p:txBody>
          <a:bodyPr/>
          <a:lstStyle/>
          <a:p>
            <a:fld id="{803BCD57-0F6E-CA4E-91AA-0EA7393E03E7}" type="slidenum">
              <a:rPr lang="it-IT" smtClean="0"/>
              <a:pPr/>
              <a:t>10</a:t>
            </a:fld>
            <a:endParaRPr lang="it-IT"/>
          </a:p>
        </p:txBody>
      </p:sp>
    </p:spTree>
    <p:extLst>
      <p:ext uri="{BB962C8B-B14F-4D97-AF65-F5344CB8AC3E}">
        <p14:creationId xmlns:p14="http://schemas.microsoft.com/office/powerpoint/2010/main" val="453907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egnaposto immagine diapositiva 1">
            <a:extLst>
              <a:ext uri="{FF2B5EF4-FFF2-40B4-BE49-F238E27FC236}">
                <a16:creationId xmlns:a16="http://schemas.microsoft.com/office/drawing/2014/main" id="{6FC173F6-57A0-3D4F-9344-0F3793BAE1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Segnaposto note 2">
            <a:extLst>
              <a:ext uri="{FF2B5EF4-FFF2-40B4-BE49-F238E27FC236}">
                <a16:creationId xmlns:a16="http://schemas.microsoft.com/office/drawing/2014/main" id="{C5192D6C-2E71-7D49-B043-29658634C0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FUGA DI GIOVANI ITALIANI: negli ultimi 10 anni abbiamo perso 250.000 giovani, l’equivalente della città di Verona, in termini economici un potenziale di 16 miliardi di euro (1,1%dekl PIL)</a:t>
            </a:r>
          </a:p>
          <a:p>
            <a:r>
              <a:rPr lang="it-IT" altLang="it-IT"/>
              <a:t>DIMINUISCE IL FLUSSO DI IMMIGRATI: Rispetto a 10 aa. Fa sono diminuiti i permessi di soggiorno e crollati i Permessi di Soggiorno per lavoroo (-96%) A livello europeo l’Italia è il 14° paese per numero di permessi</a:t>
            </a:r>
          </a:p>
          <a:p>
            <a:r>
              <a:rPr lang="it-IT" altLang="it-IT"/>
              <a:t>Per Lavoro rilasciati.</a:t>
            </a:r>
          </a:p>
          <a:p>
            <a:pPr lvl="1"/>
            <a:r>
              <a:rPr lang="it-IT" altLang="it-IT"/>
              <a:t>CONTRIBUTO AL NOSTRO PAESE DELL’IMMIGRAZIONE: GLI STRANIERI REGOLARMENTE PRESENTI NEL NOSTRO PAESE PRODUCONO 139 MILIARDI, IL 9% DEL PIL NAZIONALE. </a:t>
            </a:r>
          </a:p>
          <a:p>
            <a:pPr lvl="1"/>
            <a:r>
              <a:rPr lang="it-IT" altLang="it-IT"/>
              <a:t>E ANCHE SE OCCUPANO PRINCIPALMENTE professioni non qualificatr. Ontribuiscono sia a livello fiscale sia contributivo al nodstro sistema economico</a:t>
            </a:r>
          </a:p>
          <a:p>
            <a:pPr lvl="1"/>
            <a:endParaRPr lang="it-IT" altLang="it-IT"/>
          </a:p>
          <a:p>
            <a:pPr lvl="1"/>
            <a:r>
              <a:rPr lang="it-IT" altLang="it-IT"/>
              <a:t> </a:t>
            </a:r>
          </a:p>
          <a:p>
            <a:r>
              <a:rPr lang="it-IT" altLang="it-IT"/>
              <a:t>32,9% oltre i 65 anni nel 2048 oltre 19.000.000 oltre i 65 anni</a:t>
            </a:r>
          </a:p>
          <a:p>
            <a:r>
              <a:rPr lang="it-IT" altLang="it-IT"/>
              <a:t>22,5% nel 2018</a:t>
            </a:r>
          </a:p>
          <a:p>
            <a:endParaRPr lang="it-IT" altLang="it-IT"/>
          </a:p>
        </p:txBody>
      </p:sp>
      <p:sp>
        <p:nvSpPr>
          <p:cNvPr id="37891" name="Segnaposto numero diapositiva 3">
            <a:extLst>
              <a:ext uri="{FF2B5EF4-FFF2-40B4-BE49-F238E27FC236}">
                <a16:creationId xmlns:a16="http://schemas.microsoft.com/office/drawing/2014/main" id="{C9288D38-D187-874B-B41E-FC98335111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E38842AA-2C0E-5F42-9E83-C84D6906CE8D}" type="slidenum">
              <a:rPr lang="it-IT" altLang="it-IT" smtClean="0"/>
              <a:pPr/>
              <a:t>11</a:t>
            </a:fld>
            <a:endParaRPr lang="it-IT" altLang="it-IT"/>
          </a:p>
        </p:txBody>
      </p:sp>
    </p:spTree>
    <p:extLst>
      <p:ext uri="{BB962C8B-B14F-4D97-AF65-F5344CB8AC3E}">
        <p14:creationId xmlns:p14="http://schemas.microsoft.com/office/powerpoint/2010/main" val="2742002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egnaposto immagine diapositiva 1">
            <a:extLst>
              <a:ext uri="{FF2B5EF4-FFF2-40B4-BE49-F238E27FC236}">
                <a16:creationId xmlns:a16="http://schemas.microsoft.com/office/drawing/2014/main" id="{6F651E43-BAA7-8448-84AD-4B2DC112FC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Segnaposto note 2">
            <a:extLst>
              <a:ext uri="{FF2B5EF4-FFF2-40B4-BE49-F238E27FC236}">
                <a16:creationId xmlns:a16="http://schemas.microsoft.com/office/drawing/2014/main" id="{F7CC7359-C6D5-064F-8EBC-B47D7BF746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40963" name="Segnaposto numero diapositiva 3">
            <a:extLst>
              <a:ext uri="{FF2B5EF4-FFF2-40B4-BE49-F238E27FC236}">
                <a16:creationId xmlns:a16="http://schemas.microsoft.com/office/drawing/2014/main" id="{90F916BC-DF48-E440-AB6E-CAF172C9FB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DCF83F82-44AC-EF43-B353-6C5479632500}" type="slidenum">
              <a:rPr lang="it-IT" altLang="it-IT" smtClean="0"/>
              <a:pPr/>
              <a:t>12</a:t>
            </a:fld>
            <a:endParaRPr lang="it-IT" altLang="it-IT"/>
          </a:p>
        </p:txBody>
      </p:sp>
    </p:spTree>
    <p:extLst>
      <p:ext uri="{BB962C8B-B14F-4D97-AF65-F5344CB8AC3E}">
        <p14:creationId xmlns:p14="http://schemas.microsoft.com/office/powerpoint/2010/main" val="1940638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egnaposto immagine diapositiva 1">
            <a:extLst>
              <a:ext uri="{FF2B5EF4-FFF2-40B4-BE49-F238E27FC236}">
                <a16:creationId xmlns:a16="http://schemas.microsoft.com/office/drawing/2014/main" id="{DD1C3670-D507-FC45-ACB9-A4E039A5FC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Segnaposto note 2">
            <a:extLst>
              <a:ext uri="{FF2B5EF4-FFF2-40B4-BE49-F238E27FC236}">
                <a16:creationId xmlns:a16="http://schemas.microsoft.com/office/drawing/2014/main" id="{5D3DF9B6-6D7C-EF42-959F-8F249A35E9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Siamo i più anziani, V speranza di vita al mondo, buon dato. Il cattivo dato è che facciamo 1,2 figli per donna. Ce ne vorrebbero 2,2 per tenere la popolazione stabile. Ci manca quindi il 50% della natalità. Come non cresce il PIL anche la natalità non cresce. Durante il Covid, ci siamo chiusi in casa e potendo sciegliere abbiamo preferito Netflix, che non è un buon dato</a:t>
            </a:r>
          </a:p>
        </p:txBody>
      </p:sp>
      <p:sp>
        <p:nvSpPr>
          <p:cNvPr id="43011" name="Segnaposto numero diapositiva 3">
            <a:extLst>
              <a:ext uri="{FF2B5EF4-FFF2-40B4-BE49-F238E27FC236}">
                <a16:creationId xmlns:a16="http://schemas.microsoft.com/office/drawing/2014/main" id="{21366421-23BF-8848-B9BB-46C94655F5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A0D1CAA-8BD4-5C4C-93F8-5E2848F0A981}" type="slidenum">
              <a:rPr lang="it-IT" altLang="it-IT" smtClean="0"/>
              <a:pPr/>
              <a:t>13</a:t>
            </a:fld>
            <a:endParaRPr lang="it-IT" altLang="it-IT"/>
          </a:p>
        </p:txBody>
      </p:sp>
    </p:spTree>
    <p:extLst>
      <p:ext uri="{BB962C8B-B14F-4D97-AF65-F5344CB8AC3E}">
        <p14:creationId xmlns:p14="http://schemas.microsoft.com/office/powerpoint/2010/main" val="1947684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D7A0DF-120E-9D4E-85BE-F4145244C3D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BDFF253-C193-F44B-BE89-BBB7FBBB8B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F846FBF-5A7F-8A4B-A620-9A81EB5D6ECC}"/>
              </a:ext>
            </a:extLst>
          </p:cNvPr>
          <p:cNvSpPr>
            <a:spLocks noGrp="1"/>
          </p:cNvSpPr>
          <p:nvPr>
            <p:ph type="dt" sz="half" idx="10"/>
          </p:nvPr>
        </p:nvSpPr>
        <p:spPr/>
        <p:txBody>
          <a:bodyPr/>
          <a:lstStyle/>
          <a:p>
            <a:fld id="{35743A4A-7224-4D4A-9FA0-B726E2CDCF24}" type="datetimeFigureOut">
              <a:rPr lang="it-IT" smtClean="0"/>
              <a:pPr/>
              <a:t>04/12/2023</a:t>
            </a:fld>
            <a:endParaRPr lang="it-IT"/>
          </a:p>
        </p:txBody>
      </p:sp>
      <p:sp>
        <p:nvSpPr>
          <p:cNvPr id="5" name="Segnaposto piè di pagina 4">
            <a:extLst>
              <a:ext uri="{FF2B5EF4-FFF2-40B4-BE49-F238E27FC236}">
                <a16:creationId xmlns:a16="http://schemas.microsoft.com/office/drawing/2014/main" id="{B0E24578-F8BC-2F4D-9517-721DFC9AEF3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0D35B64-4ADD-484F-8552-93B391DC91C3}"/>
              </a:ext>
            </a:extLst>
          </p:cNvPr>
          <p:cNvSpPr>
            <a:spLocks noGrp="1"/>
          </p:cNvSpPr>
          <p:nvPr>
            <p:ph type="sldNum" sz="quarter" idx="12"/>
          </p:nvPr>
        </p:nvSpPr>
        <p:spPr/>
        <p:txBody>
          <a:bodyPr/>
          <a:lstStyle/>
          <a:p>
            <a:fld id="{71DDF0F7-6082-1844-AE38-FC7E622A304A}" type="slidenum">
              <a:rPr lang="it-IT" smtClean="0"/>
              <a:pPr/>
              <a:t>‹N›</a:t>
            </a:fld>
            <a:endParaRPr lang="it-IT"/>
          </a:p>
        </p:txBody>
      </p:sp>
    </p:spTree>
    <p:extLst>
      <p:ext uri="{BB962C8B-B14F-4D97-AF65-F5344CB8AC3E}">
        <p14:creationId xmlns:p14="http://schemas.microsoft.com/office/powerpoint/2010/main" val="185240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CF7F1-B645-5442-80AF-C1598C895EE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698F13B-FF9F-144A-853E-1F515805AF6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A5CF01F-AA0E-634F-9C55-A8E8F28545AA}"/>
              </a:ext>
            </a:extLst>
          </p:cNvPr>
          <p:cNvSpPr>
            <a:spLocks noGrp="1"/>
          </p:cNvSpPr>
          <p:nvPr>
            <p:ph type="dt" sz="half" idx="10"/>
          </p:nvPr>
        </p:nvSpPr>
        <p:spPr/>
        <p:txBody>
          <a:bodyPr/>
          <a:lstStyle/>
          <a:p>
            <a:fld id="{35743A4A-7224-4D4A-9FA0-B726E2CDCF24}" type="datetimeFigureOut">
              <a:rPr lang="it-IT" smtClean="0"/>
              <a:pPr/>
              <a:t>04/12/2023</a:t>
            </a:fld>
            <a:endParaRPr lang="it-IT"/>
          </a:p>
        </p:txBody>
      </p:sp>
      <p:sp>
        <p:nvSpPr>
          <p:cNvPr id="5" name="Segnaposto piè di pagina 4">
            <a:extLst>
              <a:ext uri="{FF2B5EF4-FFF2-40B4-BE49-F238E27FC236}">
                <a16:creationId xmlns:a16="http://schemas.microsoft.com/office/drawing/2014/main" id="{016F65FF-2A4D-4343-A3AA-D7F019450DB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F2A6FF1-CD1E-4D40-8B5F-636DCF8232B6}"/>
              </a:ext>
            </a:extLst>
          </p:cNvPr>
          <p:cNvSpPr>
            <a:spLocks noGrp="1"/>
          </p:cNvSpPr>
          <p:nvPr>
            <p:ph type="sldNum" sz="quarter" idx="12"/>
          </p:nvPr>
        </p:nvSpPr>
        <p:spPr/>
        <p:txBody>
          <a:bodyPr/>
          <a:lstStyle/>
          <a:p>
            <a:fld id="{71DDF0F7-6082-1844-AE38-FC7E622A304A}" type="slidenum">
              <a:rPr lang="it-IT" smtClean="0"/>
              <a:pPr/>
              <a:t>‹N›</a:t>
            </a:fld>
            <a:endParaRPr lang="it-IT"/>
          </a:p>
        </p:txBody>
      </p:sp>
    </p:spTree>
    <p:extLst>
      <p:ext uri="{BB962C8B-B14F-4D97-AF65-F5344CB8AC3E}">
        <p14:creationId xmlns:p14="http://schemas.microsoft.com/office/powerpoint/2010/main" val="1640252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AE0CA1F-AD6B-6E4A-AE23-96256B57DB6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B77CDCF-F509-F740-B8B0-E6F045B8437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137D6D9-37EB-0C4A-9E62-322ADFDE8239}"/>
              </a:ext>
            </a:extLst>
          </p:cNvPr>
          <p:cNvSpPr>
            <a:spLocks noGrp="1"/>
          </p:cNvSpPr>
          <p:nvPr>
            <p:ph type="dt" sz="half" idx="10"/>
          </p:nvPr>
        </p:nvSpPr>
        <p:spPr/>
        <p:txBody>
          <a:bodyPr/>
          <a:lstStyle/>
          <a:p>
            <a:fld id="{35743A4A-7224-4D4A-9FA0-B726E2CDCF24}" type="datetimeFigureOut">
              <a:rPr lang="it-IT" smtClean="0"/>
              <a:pPr/>
              <a:t>04/12/2023</a:t>
            </a:fld>
            <a:endParaRPr lang="it-IT"/>
          </a:p>
        </p:txBody>
      </p:sp>
      <p:sp>
        <p:nvSpPr>
          <p:cNvPr id="5" name="Segnaposto piè di pagina 4">
            <a:extLst>
              <a:ext uri="{FF2B5EF4-FFF2-40B4-BE49-F238E27FC236}">
                <a16:creationId xmlns:a16="http://schemas.microsoft.com/office/drawing/2014/main" id="{F8C618D1-C263-8942-931B-E2946E0D053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A21BD86-6EB6-9249-989C-E4CCC2971070}"/>
              </a:ext>
            </a:extLst>
          </p:cNvPr>
          <p:cNvSpPr>
            <a:spLocks noGrp="1"/>
          </p:cNvSpPr>
          <p:nvPr>
            <p:ph type="sldNum" sz="quarter" idx="12"/>
          </p:nvPr>
        </p:nvSpPr>
        <p:spPr/>
        <p:txBody>
          <a:bodyPr/>
          <a:lstStyle/>
          <a:p>
            <a:fld id="{71DDF0F7-6082-1844-AE38-FC7E622A304A}" type="slidenum">
              <a:rPr lang="it-IT" smtClean="0"/>
              <a:pPr/>
              <a:t>‹N›</a:t>
            </a:fld>
            <a:endParaRPr lang="it-IT"/>
          </a:p>
        </p:txBody>
      </p:sp>
    </p:spTree>
    <p:extLst>
      <p:ext uri="{BB962C8B-B14F-4D97-AF65-F5344CB8AC3E}">
        <p14:creationId xmlns:p14="http://schemas.microsoft.com/office/powerpoint/2010/main" val="269836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271359-EA96-D443-A835-E1B29EA3E90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624DFFE-CC12-C84F-BD0F-1540AA8172C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048C165-B573-E446-9F42-1C6C46DA04D2}"/>
              </a:ext>
            </a:extLst>
          </p:cNvPr>
          <p:cNvSpPr>
            <a:spLocks noGrp="1"/>
          </p:cNvSpPr>
          <p:nvPr>
            <p:ph type="dt" sz="half" idx="10"/>
          </p:nvPr>
        </p:nvSpPr>
        <p:spPr/>
        <p:txBody>
          <a:bodyPr/>
          <a:lstStyle/>
          <a:p>
            <a:fld id="{35743A4A-7224-4D4A-9FA0-B726E2CDCF24}" type="datetimeFigureOut">
              <a:rPr lang="it-IT" smtClean="0"/>
              <a:pPr/>
              <a:t>04/12/2023</a:t>
            </a:fld>
            <a:endParaRPr lang="it-IT"/>
          </a:p>
        </p:txBody>
      </p:sp>
      <p:sp>
        <p:nvSpPr>
          <p:cNvPr id="5" name="Segnaposto piè di pagina 4">
            <a:extLst>
              <a:ext uri="{FF2B5EF4-FFF2-40B4-BE49-F238E27FC236}">
                <a16:creationId xmlns:a16="http://schemas.microsoft.com/office/drawing/2014/main" id="{F49D1D9B-FF89-CA4B-9236-9299ECD4B05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C4067AF-B421-A749-BB7D-574C449F1218}"/>
              </a:ext>
            </a:extLst>
          </p:cNvPr>
          <p:cNvSpPr>
            <a:spLocks noGrp="1"/>
          </p:cNvSpPr>
          <p:nvPr>
            <p:ph type="sldNum" sz="quarter" idx="12"/>
          </p:nvPr>
        </p:nvSpPr>
        <p:spPr/>
        <p:txBody>
          <a:bodyPr/>
          <a:lstStyle/>
          <a:p>
            <a:fld id="{71DDF0F7-6082-1844-AE38-FC7E622A304A}" type="slidenum">
              <a:rPr lang="it-IT" smtClean="0"/>
              <a:pPr/>
              <a:t>‹N›</a:t>
            </a:fld>
            <a:endParaRPr lang="it-IT"/>
          </a:p>
        </p:txBody>
      </p:sp>
    </p:spTree>
    <p:extLst>
      <p:ext uri="{BB962C8B-B14F-4D97-AF65-F5344CB8AC3E}">
        <p14:creationId xmlns:p14="http://schemas.microsoft.com/office/powerpoint/2010/main" val="609723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729912-DAF1-D14C-AC16-FB550B4FCFB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FC94C40-27B1-4D44-A28C-4F6D169563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5060F27-9F8A-EA45-8EB8-77FDD9AA6539}"/>
              </a:ext>
            </a:extLst>
          </p:cNvPr>
          <p:cNvSpPr>
            <a:spLocks noGrp="1"/>
          </p:cNvSpPr>
          <p:nvPr>
            <p:ph type="dt" sz="half" idx="10"/>
          </p:nvPr>
        </p:nvSpPr>
        <p:spPr/>
        <p:txBody>
          <a:bodyPr/>
          <a:lstStyle/>
          <a:p>
            <a:fld id="{35743A4A-7224-4D4A-9FA0-B726E2CDCF24}" type="datetimeFigureOut">
              <a:rPr lang="it-IT" smtClean="0"/>
              <a:pPr/>
              <a:t>04/12/2023</a:t>
            </a:fld>
            <a:endParaRPr lang="it-IT"/>
          </a:p>
        </p:txBody>
      </p:sp>
      <p:sp>
        <p:nvSpPr>
          <p:cNvPr id="5" name="Segnaposto piè di pagina 4">
            <a:extLst>
              <a:ext uri="{FF2B5EF4-FFF2-40B4-BE49-F238E27FC236}">
                <a16:creationId xmlns:a16="http://schemas.microsoft.com/office/drawing/2014/main" id="{FCC25FAE-9464-7A49-9A40-F639112E51F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DDF9C32-A08B-4249-8339-86C5451F1BAA}"/>
              </a:ext>
            </a:extLst>
          </p:cNvPr>
          <p:cNvSpPr>
            <a:spLocks noGrp="1"/>
          </p:cNvSpPr>
          <p:nvPr>
            <p:ph type="sldNum" sz="quarter" idx="12"/>
          </p:nvPr>
        </p:nvSpPr>
        <p:spPr/>
        <p:txBody>
          <a:bodyPr/>
          <a:lstStyle/>
          <a:p>
            <a:fld id="{71DDF0F7-6082-1844-AE38-FC7E622A304A}" type="slidenum">
              <a:rPr lang="it-IT" smtClean="0"/>
              <a:pPr/>
              <a:t>‹N›</a:t>
            </a:fld>
            <a:endParaRPr lang="it-IT"/>
          </a:p>
        </p:txBody>
      </p:sp>
    </p:spTree>
    <p:extLst>
      <p:ext uri="{BB962C8B-B14F-4D97-AF65-F5344CB8AC3E}">
        <p14:creationId xmlns:p14="http://schemas.microsoft.com/office/powerpoint/2010/main" val="142560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9861B9-C9B3-664E-948D-320477B899E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269F811-415A-F34D-8BA2-64C79CE4D14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1342319-48FA-7C4B-9A18-D1568E91438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D8AA224-CE45-1646-B718-E8D4BCE756A8}"/>
              </a:ext>
            </a:extLst>
          </p:cNvPr>
          <p:cNvSpPr>
            <a:spLocks noGrp="1"/>
          </p:cNvSpPr>
          <p:nvPr>
            <p:ph type="dt" sz="half" idx="10"/>
          </p:nvPr>
        </p:nvSpPr>
        <p:spPr/>
        <p:txBody>
          <a:bodyPr/>
          <a:lstStyle/>
          <a:p>
            <a:fld id="{35743A4A-7224-4D4A-9FA0-B726E2CDCF24}" type="datetimeFigureOut">
              <a:rPr lang="it-IT" smtClean="0"/>
              <a:pPr/>
              <a:t>04/12/2023</a:t>
            </a:fld>
            <a:endParaRPr lang="it-IT"/>
          </a:p>
        </p:txBody>
      </p:sp>
      <p:sp>
        <p:nvSpPr>
          <p:cNvPr id="6" name="Segnaposto piè di pagina 5">
            <a:extLst>
              <a:ext uri="{FF2B5EF4-FFF2-40B4-BE49-F238E27FC236}">
                <a16:creationId xmlns:a16="http://schemas.microsoft.com/office/drawing/2014/main" id="{8DE48F1D-14E0-894D-9798-F611AD354BF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319777F-DC78-E24F-8AF8-86E9CAFD0E56}"/>
              </a:ext>
            </a:extLst>
          </p:cNvPr>
          <p:cNvSpPr>
            <a:spLocks noGrp="1"/>
          </p:cNvSpPr>
          <p:nvPr>
            <p:ph type="sldNum" sz="quarter" idx="12"/>
          </p:nvPr>
        </p:nvSpPr>
        <p:spPr/>
        <p:txBody>
          <a:bodyPr/>
          <a:lstStyle/>
          <a:p>
            <a:fld id="{71DDF0F7-6082-1844-AE38-FC7E622A304A}" type="slidenum">
              <a:rPr lang="it-IT" smtClean="0"/>
              <a:pPr/>
              <a:t>‹N›</a:t>
            </a:fld>
            <a:endParaRPr lang="it-IT"/>
          </a:p>
        </p:txBody>
      </p:sp>
    </p:spTree>
    <p:extLst>
      <p:ext uri="{BB962C8B-B14F-4D97-AF65-F5344CB8AC3E}">
        <p14:creationId xmlns:p14="http://schemas.microsoft.com/office/powerpoint/2010/main" val="829627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A2C0A6-EDA9-9649-9619-F8830F4F62F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B570EA7-EE66-0541-89F3-BC4D94CE50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063981C-7A40-7B48-9356-5EC235CEF60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746072F-87AD-0345-BE99-9CF58C19D0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0CC155F-1B55-7041-A2E5-BB61F94AEF4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F91F884-47B8-204A-9EB5-D6AB13BA1741}"/>
              </a:ext>
            </a:extLst>
          </p:cNvPr>
          <p:cNvSpPr>
            <a:spLocks noGrp="1"/>
          </p:cNvSpPr>
          <p:nvPr>
            <p:ph type="dt" sz="half" idx="10"/>
          </p:nvPr>
        </p:nvSpPr>
        <p:spPr/>
        <p:txBody>
          <a:bodyPr/>
          <a:lstStyle/>
          <a:p>
            <a:fld id="{35743A4A-7224-4D4A-9FA0-B726E2CDCF24}" type="datetimeFigureOut">
              <a:rPr lang="it-IT" smtClean="0"/>
              <a:pPr/>
              <a:t>04/12/2023</a:t>
            </a:fld>
            <a:endParaRPr lang="it-IT"/>
          </a:p>
        </p:txBody>
      </p:sp>
      <p:sp>
        <p:nvSpPr>
          <p:cNvPr id="8" name="Segnaposto piè di pagina 7">
            <a:extLst>
              <a:ext uri="{FF2B5EF4-FFF2-40B4-BE49-F238E27FC236}">
                <a16:creationId xmlns:a16="http://schemas.microsoft.com/office/drawing/2014/main" id="{89B50E5A-AA59-A642-AD0F-A2B7E985294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CFDC07B-1566-AA43-89E0-91DE1C28AFE9}"/>
              </a:ext>
            </a:extLst>
          </p:cNvPr>
          <p:cNvSpPr>
            <a:spLocks noGrp="1"/>
          </p:cNvSpPr>
          <p:nvPr>
            <p:ph type="sldNum" sz="quarter" idx="12"/>
          </p:nvPr>
        </p:nvSpPr>
        <p:spPr/>
        <p:txBody>
          <a:bodyPr/>
          <a:lstStyle/>
          <a:p>
            <a:fld id="{71DDF0F7-6082-1844-AE38-FC7E622A304A}" type="slidenum">
              <a:rPr lang="it-IT" smtClean="0"/>
              <a:pPr/>
              <a:t>‹N›</a:t>
            </a:fld>
            <a:endParaRPr lang="it-IT"/>
          </a:p>
        </p:txBody>
      </p:sp>
    </p:spTree>
    <p:extLst>
      <p:ext uri="{BB962C8B-B14F-4D97-AF65-F5344CB8AC3E}">
        <p14:creationId xmlns:p14="http://schemas.microsoft.com/office/powerpoint/2010/main" val="3622331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986D01-A6D1-6E44-8402-8262824C675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E353C80-6BCC-CB42-B231-415C1EDB371A}"/>
              </a:ext>
            </a:extLst>
          </p:cNvPr>
          <p:cNvSpPr>
            <a:spLocks noGrp="1"/>
          </p:cNvSpPr>
          <p:nvPr>
            <p:ph type="dt" sz="half" idx="10"/>
          </p:nvPr>
        </p:nvSpPr>
        <p:spPr/>
        <p:txBody>
          <a:bodyPr/>
          <a:lstStyle/>
          <a:p>
            <a:fld id="{35743A4A-7224-4D4A-9FA0-B726E2CDCF24}" type="datetimeFigureOut">
              <a:rPr lang="it-IT" smtClean="0"/>
              <a:pPr/>
              <a:t>04/12/2023</a:t>
            </a:fld>
            <a:endParaRPr lang="it-IT"/>
          </a:p>
        </p:txBody>
      </p:sp>
      <p:sp>
        <p:nvSpPr>
          <p:cNvPr id="4" name="Segnaposto piè di pagina 3">
            <a:extLst>
              <a:ext uri="{FF2B5EF4-FFF2-40B4-BE49-F238E27FC236}">
                <a16:creationId xmlns:a16="http://schemas.microsoft.com/office/drawing/2014/main" id="{229804CF-B58F-F642-9923-16CA744E389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361D71D-97B1-B14C-AF2E-8EB015878C08}"/>
              </a:ext>
            </a:extLst>
          </p:cNvPr>
          <p:cNvSpPr>
            <a:spLocks noGrp="1"/>
          </p:cNvSpPr>
          <p:nvPr>
            <p:ph type="sldNum" sz="quarter" idx="12"/>
          </p:nvPr>
        </p:nvSpPr>
        <p:spPr/>
        <p:txBody>
          <a:bodyPr/>
          <a:lstStyle/>
          <a:p>
            <a:fld id="{71DDF0F7-6082-1844-AE38-FC7E622A304A}" type="slidenum">
              <a:rPr lang="it-IT" smtClean="0"/>
              <a:pPr/>
              <a:t>‹N›</a:t>
            </a:fld>
            <a:endParaRPr lang="it-IT"/>
          </a:p>
        </p:txBody>
      </p:sp>
    </p:spTree>
    <p:extLst>
      <p:ext uri="{BB962C8B-B14F-4D97-AF65-F5344CB8AC3E}">
        <p14:creationId xmlns:p14="http://schemas.microsoft.com/office/powerpoint/2010/main" val="226059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EBBCE03-6D69-9043-A5ED-F2886EDCE26C}"/>
              </a:ext>
            </a:extLst>
          </p:cNvPr>
          <p:cNvSpPr>
            <a:spLocks noGrp="1"/>
          </p:cNvSpPr>
          <p:nvPr>
            <p:ph type="dt" sz="half" idx="10"/>
          </p:nvPr>
        </p:nvSpPr>
        <p:spPr/>
        <p:txBody>
          <a:bodyPr/>
          <a:lstStyle/>
          <a:p>
            <a:fld id="{35743A4A-7224-4D4A-9FA0-B726E2CDCF24}" type="datetimeFigureOut">
              <a:rPr lang="it-IT" smtClean="0"/>
              <a:pPr/>
              <a:t>04/12/2023</a:t>
            </a:fld>
            <a:endParaRPr lang="it-IT"/>
          </a:p>
        </p:txBody>
      </p:sp>
      <p:sp>
        <p:nvSpPr>
          <p:cNvPr id="3" name="Segnaposto piè di pagina 2">
            <a:extLst>
              <a:ext uri="{FF2B5EF4-FFF2-40B4-BE49-F238E27FC236}">
                <a16:creationId xmlns:a16="http://schemas.microsoft.com/office/drawing/2014/main" id="{21041D01-A481-644E-9C3E-61940051E73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4D6F2BA-745D-294B-A857-52DD424C2A6C}"/>
              </a:ext>
            </a:extLst>
          </p:cNvPr>
          <p:cNvSpPr>
            <a:spLocks noGrp="1"/>
          </p:cNvSpPr>
          <p:nvPr>
            <p:ph type="sldNum" sz="quarter" idx="12"/>
          </p:nvPr>
        </p:nvSpPr>
        <p:spPr/>
        <p:txBody>
          <a:bodyPr/>
          <a:lstStyle/>
          <a:p>
            <a:fld id="{71DDF0F7-6082-1844-AE38-FC7E622A304A}" type="slidenum">
              <a:rPr lang="it-IT" smtClean="0"/>
              <a:pPr/>
              <a:t>‹N›</a:t>
            </a:fld>
            <a:endParaRPr lang="it-IT"/>
          </a:p>
        </p:txBody>
      </p:sp>
    </p:spTree>
    <p:extLst>
      <p:ext uri="{BB962C8B-B14F-4D97-AF65-F5344CB8AC3E}">
        <p14:creationId xmlns:p14="http://schemas.microsoft.com/office/powerpoint/2010/main" val="1856607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E4F14B-D78F-7E47-ACB1-D9C891D9D29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19CA4F5-FD4E-4D44-9737-A31C9983C8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3F3EB7E-361C-7040-89D7-8E7A1B7626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D766725-6AE2-C04A-96BD-DFDC717FACCC}"/>
              </a:ext>
            </a:extLst>
          </p:cNvPr>
          <p:cNvSpPr>
            <a:spLocks noGrp="1"/>
          </p:cNvSpPr>
          <p:nvPr>
            <p:ph type="dt" sz="half" idx="10"/>
          </p:nvPr>
        </p:nvSpPr>
        <p:spPr/>
        <p:txBody>
          <a:bodyPr/>
          <a:lstStyle/>
          <a:p>
            <a:fld id="{35743A4A-7224-4D4A-9FA0-B726E2CDCF24}" type="datetimeFigureOut">
              <a:rPr lang="it-IT" smtClean="0"/>
              <a:pPr/>
              <a:t>04/12/2023</a:t>
            </a:fld>
            <a:endParaRPr lang="it-IT"/>
          </a:p>
        </p:txBody>
      </p:sp>
      <p:sp>
        <p:nvSpPr>
          <p:cNvPr id="6" name="Segnaposto piè di pagina 5">
            <a:extLst>
              <a:ext uri="{FF2B5EF4-FFF2-40B4-BE49-F238E27FC236}">
                <a16:creationId xmlns:a16="http://schemas.microsoft.com/office/drawing/2014/main" id="{A43B47E7-E302-BB42-9415-9FC68002FFA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99A9A2D-1C77-B94C-ADC6-AEF7D6915772}"/>
              </a:ext>
            </a:extLst>
          </p:cNvPr>
          <p:cNvSpPr>
            <a:spLocks noGrp="1"/>
          </p:cNvSpPr>
          <p:nvPr>
            <p:ph type="sldNum" sz="quarter" idx="12"/>
          </p:nvPr>
        </p:nvSpPr>
        <p:spPr/>
        <p:txBody>
          <a:bodyPr/>
          <a:lstStyle/>
          <a:p>
            <a:fld id="{71DDF0F7-6082-1844-AE38-FC7E622A304A}" type="slidenum">
              <a:rPr lang="it-IT" smtClean="0"/>
              <a:pPr/>
              <a:t>‹N›</a:t>
            </a:fld>
            <a:endParaRPr lang="it-IT"/>
          </a:p>
        </p:txBody>
      </p:sp>
    </p:spTree>
    <p:extLst>
      <p:ext uri="{BB962C8B-B14F-4D97-AF65-F5344CB8AC3E}">
        <p14:creationId xmlns:p14="http://schemas.microsoft.com/office/powerpoint/2010/main" val="3590392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B196C7-68FA-5B4F-A03A-7C09BF0767C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E03D858-80DB-AF46-980C-2B06393CF2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B15B6B44-C5A6-ED4B-B4E3-EB16EE56BB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36AFCCA-D16E-0244-9E0F-D117742A04D3}"/>
              </a:ext>
            </a:extLst>
          </p:cNvPr>
          <p:cNvSpPr>
            <a:spLocks noGrp="1"/>
          </p:cNvSpPr>
          <p:nvPr>
            <p:ph type="dt" sz="half" idx="10"/>
          </p:nvPr>
        </p:nvSpPr>
        <p:spPr/>
        <p:txBody>
          <a:bodyPr/>
          <a:lstStyle/>
          <a:p>
            <a:fld id="{35743A4A-7224-4D4A-9FA0-B726E2CDCF24}" type="datetimeFigureOut">
              <a:rPr lang="it-IT" smtClean="0"/>
              <a:pPr/>
              <a:t>04/12/2023</a:t>
            </a:fld>
            <a:endParaRPr lang="it-IT"/>
          </a:p>
        </p:txBody>
      </p:sp>
      <p:sp>
        <p:nvSpPr>
          <p:cNvPr id="6" name="Segnaposto piè di pagina 5">
            <a:extLst>
              <a:ext uri="{FF2B5EF4-FFF2-40B4-BE49-F238E27FC236}">
                <a16:creationId xmlns:a16="http://schemas.microsoft.com/office/drawing/2014/main" id="{AE2F445D-8FD1-D94D-8345-E3278F9AFD6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8D7E57C-873A-7047-A12D-C9A858E88DD7}"/>
              </a:ext>
            </a:extLst>
          </p:cNvPr>
          <p:cNvSpPr>
            <a:spLocks noGrp="1"/>
          </p:cNvSpPr>
          <p:nvPr>
            <p:ph type="sldNum" sz="quarter" idx="12"/>
          </p:nvPr>
        </p:nvSpPr>
        <p:spPr/>
        <p:txBody>
          <a:bodyPr/>
          <a:lstStyle/>
          <a:p>
            <a:fld id="{71DDF0F7-6082-1844-AE38-FC7E622A304A}" type="slidenum">
              <a:rPr lang="it-IT" smtClean="0"/>
              <a:pPr/>
              <a:t>‹N›</a:t>
            </a:fld>
            <a:endParaRPr lang="it-IT"/>
          </a:p>
        </p:txBody>
      </p:sp>
    </p:spTree>
    <p:extLst>
      <p:ext uri="{BB962C8B-B14F-4D97-AF65-F5344CB8AC3E}">
        <p14:creationId xmlns:p14="http://schemas.microsoft.com/office/powerpoint/2010/main" val="683025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D6CA8B5-CE00-B548-A338-E92D5C582F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27CBBA1-F303-204F-89BC-7272B32B8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D170FDC-7FDC-1B40-A8B1-46D07B636C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743A4A-7224-4D4A-9FA0-B726E2CDCF24}" type="datetimeFigureOut">
              <a:rPr lang="it-IT" smtClean="0"/>
              <a:pPr/>
              <a:t>04/12/2023</a:t>
            </a:fld>
            <a:endParaRPr lang="it-IT"/>
          </a:p>
        </p:txBody>
      </p:sp>
      <p:sp>
        <p:nvSpPr>
          <p:cNvPr id="5" name="Segnaposto piè di pagina 4">
            <a:extLst>
              <a:ext uri="{FF2B5EF4-FFF2-40B4-BE49-F238E27FC236}">
                <a16:creationId xmlns:a16="http://schemas.microsoft.com/office/drawing/2014/main" id="{BEC4D3C3-705C-0A4A-8CD1-4BE3A93888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31D1F6B-B821-EC42-9AEB-E2C6688B42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DF0F7-6082-1844-AE38-FC7E622A304A}" type="slidenum">
              <a:rPr lang="it-IT" smtClean="0"/>
              <a:pPr/>
              <a:t>‹N›</a:t>
            </a:fld>
            <a:endParaRPr lang="it-IT"/>
          </a:p>
        </p:txBody>
      </p:sp>
    </p:spTree>
    <p:extLst>
      <p:ext uri="{BB962C8B-B14F-4D97-AF65-F5344CB8AC3E}">
        <p14:creationId xmlns:p14="http://schemas.microsoft.com/office/powerpoint/2010/main" val="2940725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file:////var/folders/yd/b4_lmfn95rq_lygqnsk098280000gn/T/com.microsoft.Word/WebArchiveCopyPasteTempFiles/INPS_logo.png" TargetMode="External"/><Relationship Id="rId5" Type="http://schemas.openxmlformats.org/officeDocument/2006/relationships/image" Target="../media/image4.png"/><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8.tiff"/><Relationship Id="rId1" Type="http://schemas.openxmlformats.org/officeDocument/2006/relationships/slideLayout" Target="../slideLayouts/slideLayout5.xml"/><Relationship Id="rId4" Type="http://schemas.openxmlformats.org/officeDocument/2006/relationships/image" Target="../media/image29.tiff"/></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2.tif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tif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9.tiff"/><Relationship Id="rId4" Type="http://schemas.openxmlformats.org/officeDocument/2006/relationships/image" Target="../media/image38.tiff"/></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5006DE27-36F1-41A6-CFF2-88DA43605502}"/>
              </a:ext>
            </a:extLst>
          </p:cNvPr>
          <p:cNvSpPr txBox="1"/>
          <p:nvPr/>
        </p:nvSpPr>
        <p:spPr>
          <a:xfrm>
            <a:off x="1088220" y="1581813"/>
            <a:ext cx="3816096" cy="3694373"/>
          </a:xfrm>
          <a:prstGeom prst="rect">
            <a:avLst/>
          </a:prstGeom>
        </p:spPr>
        <p:txBody>
          <a:bodyPr vert="horz" lIns="91440" tIns="45720" rIns="91440" bIns="45720" rtlCol="0">
            <a:normAutofit/>
          </a:bodyPr>
          <a:lstStyle/>
          <a:p>
            <a:pPr>
              <a:lnSpc>
                <a:spcPct val="90000"/>
              </a:lnSpc>
              <a:spcAft>
                <a:spcPts val="600"/>
              </a:spcAft>
              <a:buClr>
                <a:srgbClr val="000000"/>
              </a:buClr>
              <a:defRPr/>
            </a:pPr>
            <a:r>
              <a:rPr lang="en-US" altLang="it-IT" sz="3200" b="1" i="1" dirty="0">
                <a:solidFill>
                  <a:srgbClr val="0070C0"/>
                </a:solidFill>
              </a:rPr>
              <a:t>Dott. Guido Giuseppe</a:t>
            </a:r>
            <a:r>
              <a:rPr lang="en-US" altLang="it-IT" sz="2000" b="1" i="1" dirty="0"/>
              <a:t> </a:t>
            </a:r>
            <a:r>
              <a:rPr lang="en-US" altLang="it-IT" sz="3200" b="1" i="1" dirty="0">
                <a:solidFill>
                  <a:srgbClr val="0070C0"/>
                </a:solidFill>
              </a:rPr>
              <a:t>Abbate</a:t>
            </a:r>
          </a:p>
          <a:p>
            <a:pPr indent="-228600">
              <a:lnSpc>
                <a:spcPct val="90000"/>
              </a:lnSpc>
              <a:spcAft>
                <a:spcPts val="600"/>
              </a:spcAft>
              <a:buClr>
                <a:srgbClr val="000000"/>
              </a:buClr>
              <a:buFont typeface="Arial" panose="020B0604020202020204" pitchFamily="34" charset="0"/>
              <a:buChar char="•"/>
              <a:defRPr/>
            </a:pPr>
            <a:endParaRPr lang="en-US" altLang="it-IT" sz="2000" b="1" i="1" dirty="0"/>
          </a:p>
        </p:txBody>
      </p:sp>
      <p:pic>
        <p:nvPicPr>
          <p:cNvPr id="1028" name="Picture 4" descr="U24 Bandiera della Provincia della Forli-Cesena (Italia), qualità premium, 20 x 30 cm">
            <a:extLst>
              <a:ext uri="{FF2B5EF4-FFF2-40B4-BE49-F238E27FC236}">
                <a16:creationId xmlns:a16="http://schemas.microsoft.com/office/drawing/2014/main" id="{6B20CF11-B329-8AD1-38E2-3B827A0371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137" r="-3" b="11744"/>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2" name="Immagine 24">
            <a:extLst>
              <a:ext uri="{FF2B5EF4-FFF2-40B4-BE49-F238E27FC236}">
                <a16:creationId xmlns:a16="http://schemas.microsoft.com/office/drawing/2014/main" id="{759EB479-A462-599D-47E2-3C7C8D4F419F}"/>
              </a:ext>
            </a:extLst>
          </p:cNvPr>
          <p:cNvPicPr>
            <a:picLocks noChangeAspect="1"/>
          </p:cNvPicPr>
          <p:nvPr/>
        </p:nvPicPr>
        <p:blipFill rotWithShape="1">
          <a:blip r:embed="rId4">
            <a:extLst>
              <a:ext uri="{28A0092B-C50C-407E-A947-70E740481C1C}">
                <a14:useLocalDpi xmlns:a14="http://schemas.microsoft.com/office/drawing/2010/main" val="0"/>
              </a:ext>
            </a:extLst>
          </a:blip>
          <a:srcRect t="37490" b="7261"/>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
            <a:extLst>
              <a:ext uri="{FF2B5EF4-FFF2-40B4-BE49-F238E27FC236}">
                <a16:creationId xmlns:a16="http://schemas.microsoft.com/office/drawing/2014/main" id="{ABD143D5-F72B-3D12-2BC7-C05F13524A9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CasellaDiTesto 4">
            <a:extLst>
              <a:ext uri="{FF2B5EF4-FFF2-40B4-BE49-F238E27FC236}">
                <a16:creationId xmlns:a16="http://schemas.microsoft.com/office/drawing/2014/main" id="{7464123D-5910-BBD3-39A2-2D1E8153B94E}"/>
              </a:ext>
            </a:extLst>
          </p:cNvPr>
          <p:cNvSpPr txBox="1"/>
          <p:nvPr/>
        </p:nvSpPr>
        <p:spPr>
          <a:xfrm>
            <a:off x="9124952" y="4614333"/>
            <a:ext cx="3369733" cy="480131"/>
          </a:xfrm>
          <a:prstGeom prst="rect">
            <a:avLst/>
          </a:prstGeom>
          <a:noFill/>
        </p:spPr>
        <p:txBody>
          <a:bodyPr wrap="square">
            <a:spAutoFit/>
          </a:bodyPr>
          <a:lstStyle/>
          <a:p>
            <a:pPr>
              <a:lnSpc>
                <a:spcPct val="90000"/>
              </a:lnSpc>
              <a:spcAft>
                <a:spcPts val="600"/>
              </a:spcAft>
              <a:buClr>
                <a:srgbClr val="000000"/>
              </a:buClr>
              <a:defRPr/>
            </a:pPr>
            <a:r>
              <a:rPr lang="en-US" altLang="it-IT" sz="2800" b="1" i="1">
                <a:solidFill>
                  <a:srgbClr val="0070C0"/>
                </a:solidFill>
              </a:rPr>
              <a:t>Il tuo futuro sereno</a:t>
            </a:r>
          </a:p>
        </p:txBody>
      </p:sp>
      <p:sp>
        <p:nvSpPr>
          <p:cNvPr id="10" name="CasellaDiTesto 9">
            <a:extLst>
              <a:ext uri="{FF2B5EF4-FFF2-40B4-BE49-F238E27FC236}">
                <a16:creationId xmlns:a16="http://schemas.microsoft.com/office/drawing/2014/main" id="{E3F5AB50-3886-B4C8-27F0-7C4BC577C76D}"/>
              </a:ext>
            </a:extLst>
          </p:cNvPr>
          <p:cNvSpPr txBox="1"/>
          <p:nvPr/>
        </p:nvSpPr>
        <p:spPr>
          <a:xfrm>
            <a:off x="1268852" y="6137806"/>
            <a:ext cx="6324600" cy="480131"/>
          </a:xfrm>
          <a:prstGeom prst="rect">
            <a:avLst/>
          </a:prstGeom>
          <a:noFill/>
        </p:spPr>
        <p:txBody>
          <a:bodyPr wrap="square">
            <a:spAutoFit/>
          </a:bodyPr>
          <a:lstStyle/>
          <a:p>
            <a:pPr>
              <a:lnSpc>
                <a:spcPct val="90000"/>
              </a:lnSpc>
              <a:spcAft>
                <a:spcPts val="600"/>
              </a:spcAft>
              <a:buClr>
                <a:srgbClr val="000000"/>
              </a:buClr>
              <a:defRPr/>
            </a:pPr>
            <a:r>
              <a:rPr lang="en-US" altLang="it-IT" sz="2800" b="1" dirty="0">
                <a:solidFill>
                  <a:srgbClr val="0070C0"/>
                </a:solidFill>
              </a:rPr>
              <a:t>Forlì</a:t>
            </a:r>
            <a:r>
              <a:rPr lang="en-US" altLang="it-IT" sz="2800" b="1" dirty="0"/>
              <a:t> </a:t>
            </a:r>
            <a:r>
              <a:rPr lang="en-US" altLang="it-IT" sz="2800" b="1" dirty="0">
                <a:solidFill>
                  <a:srgbClr val="0070C0"/>
                </a:solidFill>
              </a:rPr>
              <a:t>2</a:t>
            </a:r>
            <a:r>
              <a:rPr lang="en-US" altLang="it-IT" sz="2800" b="1" dirty="0"/>
              <a:t> </a:t>
            </a:r>
            <a:r>
              <a:rPr lang="en-US" altLang="it-IT" sz="2800" b="1" dirty="0" err="1">
                <a:solidFill>
                  <a:srgbClr val="0070C0"/>
                </a:solidFill>
              </a:rPr>
              <a:t>dicembre</a:t>
            </a:r>
            <a:r>
              <a:rPr lang="en-US" altLang="it-IT" sz="2800" b="1" dirty="0"/>
              <a:t> </a:t>
            </a:r>
            <a:r>
              <a:rPr lang="en-US" altLang="it-IT" sz="2800" b="1" i="1" dirty="0">
                <a:solidFill>
                  <a:srgbClr val="0070C0"/>
                </a:solidFill>
              </a:rPr>
              <a:t>2023</a:t>
            </a:r>
          </a:p>
        </p:txBody>
      </p:sp>
    </p:spTree>
    <p:extLst>
      <p:ext uri="{BB962C8B-B14F-4D97-AF65-F5344CB8AC3E}">
        <p14:creationId xmlns:p14="http://schemas.microsoft.com/office/powerpoint/2010/main" val="3338403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Grafico 1">
            <a:extLst>
              <a:ext uri="{FF2B5EF4-FFF2-40B4-BE49-F238E27FC236}">
                <a16:creationId xmlns:a16="http://schemas.microsoft.com/office/drawing/2014/main" id="{4772E705-F427-79A2-2F25-9D60634D80CE}"/>
              </a:ext>
            </a:extLst>
          </p:cNvPr>
          <p:cNvGraphicFramePr>
            <a:graphicFrameLocks/>
          </p:cNvGraphicFramePr>
          <p:nvPr>
            <p:extLst>
              <p:ext uri="{D42A27DB-BD31-4B8C-83A1-F6EECF244321}">
                <p14:modId xmlns:p14="http://schemas.microsoft.com/office/powerpoint/2010/main" val="3885049388"/>
              </p:ext>
            </p:extLst>
          </p:nvPr>
        </p:nvGraphicFramePr>
        <p:xfrm>
          <a:off x="592666" y="278552"/>
          <a:ext cx="11006667" cy="62653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ella 3">
            <a:extLst>
              <a:ext uri="{FF2B5EF4-FFF2-40B4-BE49-F238E27FC236}">
                <a16:creationId xmlns:a16="http://schemas.microsoft.com/office/drawing/2014/main" id="{690150F4-F905-A562-1444-CA6C3838197F}"/>
              </a:ext>
            </a:extLst>
          </p:cNvPr>
          <p:cNvGraphicFramePr>
            <a:graphicFrameLocks noGrp="1"/>
          </p:cNvGraphicFramePr>
          <p:nvPr>
            <p:extLst>
              <p:ext uri="{D42A27DB-BD31-4B8C-83A1-F6EECF244321}">
                <p14:modId xmlns:p14="http://schemas.microsoft.com/office/powerpoint/2010/main" val="2751775338"/>
              </p:ext>
            </p:extLst>
          </p:nvPr>
        </p:nvGraphicFramePr>
        <p:xfrm>
          <a:off x="592666" y="6267873"/>
          <a:ext cx="778933" cy="370840"/>
        </p:xfrm>
        <a:graphic>
          <a:graphicData uri="http://schemas.openxmlformats.org/drawingml/2006/table">
            <a:tbl>
              <a:tblPr firstRow="1" bandRow="1">
                <a:tableStyleId>{5C22544A-7EE6-4342-B048-85BDC9FD1C3A}</a:tableStyleId>
              </a:tblPr>
              <a:tblGrid>
                <a:gridCol w="778933">
                  <a:extLst>
                    <a:ext uri="{9D8B030D-6E8A-4147-A177-3AD203B41FA5}">
                      <a16:colId xmlns:a16="http://schemas.microsoft.com/office/drawing/2014/main" val="104346601"/>
                    </a:ext>
                  </a:extLst>
                </a:gridCol>
              </a:tblGrid>
              <a:tr h="370840">
                <a:tc>
                  <a:txBody>
                    <a:bodyPr/>
                    <a:lstStyle/>
                    <a:p>
                      <a:r>
                        <a:rPr lang="it-IT"/>
                        <a:t>2021</a:t>
                      </a:r>
                    </a:p>
                  </a:txBody>
                  <a:tcPr/>
                </a:tc>
                <a:extLst>
                  <a:ext uri="{0D108BD9-81ED-4DB2-BD59-A6C34878D82A}">
                    <a16:rowId xmlns:a16="http://schemas.microsoft.com/office/drawing/2014/main" val="3710898001"/>
                  </a:ext>
                </a:extLst>
              </a:tr>
            </a:tbl>
          </a:graphicData>
        </a:graphic>
      </p:graphicFrame>
      <p:graphicFrame>
        <p:nvGraphicFramePr>
          <p:cNvPr id="4" name="Tabella 4">
            <a:extLst>
              <a:ext uri="{FF2B5EF4-FFF2-40B4-BE49-F238E27FC236}">
                <a16:creationId xmlns:a16="http://schemas.microsoft.com/office/drawing/2014/main" id="{2B774556-B8C3-CBE6-0FCD-BBFA4BCCFB1E}"/>
              </a:ext>
            </a:extLst>
          </p:cNvPr>
          <p:cNvGraphicFramePr>
            <a:graphicFrameLocks noGrp="1"/>
          </p:cNvGraphicFramePr>
          <p:nvPr>
            <p:extLst>
              <p:ext uri="{D42A27DB-BD31-4B8C-83A1-F6EECF244321}">
                <p14:modId xmlns:p14="http://schemas.microsoft.com/office/powerpoint/2010/main" val="3736950773"/>
              </p:ext>
            </p:extLst>
          </p:nvPr>
        </p:nvGraphicFramePr>
        <p:xfrm>
          <a:off x="11023600" y="6306820"/>
          <a:ext cx="762000" cy="37084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2967433743"/>
                    </a:ext>
                  </a:extLst>
                </a:gridCol>
              </a:tblGrid>
              <a:tr h="370840">
                <a:tc>
                  <a:txBody>
                    <a:bodyPr/>
                    <a:lstStyle/>
                    <a:p>
                      <a:r>
                        <a:rPr lang="it-IT"/>
                        <a:t>2070</a:t>
                      </a:r>
                    </a:p>
                  </a:txBody>
                  <a:tcPr/>
                </a:tc>
                <a:extLst>
                  <a:ext uri="{0D108BD9-81ED-4DB2-BD59-A6C34878D82A}">
                    <a16:rowId xmlns:a16="http://schemas.microsoft.com/office/drawing/2014/main" val="2627882458"/>
                  </a:ext>
                </a:extLst>
              </a:tr>
            </a:tbl>
          </a:graphicData>
        </a:graphic>
      </p:graphicFrame>
      <p:graphicFrame>
        <p:nvGraphicFramePr>
          <p:cNvPr id="5" name="Tabella 5">
            <a:extLst>
              <a:ext uri="{FF2B5EF4-FFF2-40B4-BE49-F238E27FC236}">
                <a16:creationId xmlns:a16="http://schemas.microsoft.com/office/drawing/2014/main" id="{6C3F2EAA-5566-DF22-4641-2277A029886B}"/>
              </a:ext>
            </a:extLst>
          </p:cNvPr>
          <p:cNvGraphicFramePr>
            <a:graphicFrameLocks noGrp="1"/>
          </p:cNvGraphicFramePr>
          <p:nvPr>
            <p:extLst>
              <p:ext uri="{D42A27DB-BD31-4B8C-83A1-F6EECF244321}">
                <p14:modId xmlns:p14="http://schemas.microsoft.com/office/powerpoint/2010/main" val="1122273726"/>
              </p:ext>
            </p:extLst>
          </p:nvPr>
        </p:nvGraphicFramePr>
        <p:xfrm>
          <a:off x="5063067" y="6121400"/>
          <a:ext cx="1693333" cy="370840"/>
        </p:xfrm>
        <a:graphic>
          <a:graphicData uri="http://schemas.openxmlformats.org/drawingml/2006/table">
            <a:tbl>
              <a:tblPr firstRow="1" bandRow="1">
                <a:tableStyleId>{5C22544A-7EE6-4342-B048-85BDC9FD1C3A}</a:tableStyleId>
              </a:tblPr>
              <a:tblGrid>
                <a:gridCol w="1693333">
                  <a:extLst>
                    <a:ext uri="{9D8B030D-6E8A-4147-A177-3AD203B41FA5}">
                      <a16:colId xmlns:a16="http://schemas.microsoft.com/office/drawing/2014/main" val="456458513"/>
                    </a:ext>
                  </a:extLst>
                </a:gridCol>
              </a:tblGrid>
              <a:tr h="370840">
                <a:tc>
                  <a:txBody>
                    <a:bodyPr/>
                    <a:lstStyle/>
                    <a:p>
                      <a:r>
                        <a:rPr lang="it-IT"/>
                        <a:t>Dati  ISTAT 2023</a:t>
                      </a:r>
                    </a:p>
                  </a:txBody>
                  <a:tcPr/>
                </a:tc>
                <a:extLst>
                  <a:ext uri="{0D108BD9-81ED-4DB2-BD59-A6C34878D82A}">
                    <a16:rowId xmlns:a16="http://schemas.microsoft.com/office/drawing/2014/main" val="99075907"/>
                  </a:ext>
                </a:extLst>
              </a:tr>
            </a:tbl>
          </a:graphicData>
        </a:graphic>
      </p:graphicFrame>
    </p:spTree>
    <p:extLst>
      <p:ext uri="{BB962C8B-B14F-4D97-AF65-F5344CB8AC3E}">
        <p14:creationId xmlns:p14="http://schemas.microsoft.com/office/powerpoint/2010/main" val="1469055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olo 1">
            <a:extLst>
              <a:ext uri="{FF2B5EF4-FFF2-40B4-BE49-F238E27FC236}">
                <a16:creationId xmlns:a16="http://schemas.microsoft.com/office/drawing/2014/main" id="{39EB6294-4749-AA43-A992-A1B130553293}"/>
              </a:ext>
            </a:extLst>
          </p:cNvPr>
          <p:cNvSpPr>
            <a:spLocks noGrp="1"/>
          </p:cNvSpPr>
          <p:nvPr>
            <p:ph type="title"/>
          </p:nvPr>
        </p:nvSpPr>
        <p:spPr>
          <a:xfrm>
            <a:off x="2819401" y="958851"/>
            <a:ext cx="7472363" cy="219075"/>
          </a:xfrm>
        </p:spPr>
        <p:txBody>
          <a:bodyPr rtlCol="0">
            <a:normAutofit fontScale="90000"/>
          </a:bodyPr>
          <a:lstStyle/>
          <a:p>
            <a:pPr>
              <a:defRPr/>
            </a:pPr>
            <a:r>
              <a:rPr lang="it-IT" altLang="it-IT" b="1">
                <a:solidFill>
                  <a:srgbClr val="0070C0"/>
                </a:solidFill>
              </a:rPr>
              <a:t>Stima popolazione residente attesa per decadi</a:t>
            </a:r>
            <a:endParaRPr lang="it-IT" altLang="it-IT"/>
          </a:p>
        </p:txBody>
      </p:sp>
      <p:graphicFrame>
        <p:nvGraphicFramePr>
          <p:cNvPr id="4" name="Segnaposto contenuto 3">
            <a:extLst>
              <a:ext uri="{FF2B5EF4-FFF2-40B4-BE49-F238E27FC236}">
                <a16:creationId xmlns:a16="http://schemas.microsoft.com/office/drawing/2014/main" id="{6519D777-D096-5F4E-A2F7-ADA8F692ACF6}"/>
              </a:ext>
            </a:extLst>
          </p:cNvPr>
          <p:cNvGraphicFramePr>
            <a:graphicFrameLocks noGrp="1"/>
          </p:cNvGraphicFramePr>
          <p:nvPr>
            <p:ph idx="1"/>
          </p:nvPr>
        </p:nvGraphicFramePr>
        <p:xfrm>
          <a:off x="1690386" y="1916920"/>
          <a:ext cx="8811228" cy="4470628"/>
        </p:xfrm>
        <a:graphic>
          <a:graphicData uri="http://schemas.openxmlformats.org/drawingml/2006/chart">
            <c:chart xmlns:c="http://schemas.openxmlformats.org/drawingml/2006/chart" xmlns:r="http://schemas.openxmlformats.org/officeDocument/2006/relationships" r:id="rId3"/>
          </a:graphicData>
        </a:graphic>
      </p:graphicFrame>
      <p:sp>
        <p:nvSpPr>
          <p:cNvPr id="36867" name="CasellaDiTesto 2">
            <a:extLst>
              <a:ext uri="{FF2B5EF4-FFF2-40B4-BE49-F238E27FC236}">
                <a16:creationId xmlns:a16="http://schemas.microsoft.com/office/drawing/2014/main" id="{FE0B28AC-722C-3240-A017-3247FFE7A253}"/>
              </a:ext>
            </a:extLst>
          </p:cNvPr>
          <p:cNvSpPr txBox="1">
            <a:spLocks noChangeArrowheads="1"/>
          </p:cNvSpPr>
          <p:nvPr/>
        </p:nvSpPr>
        <p:spPr bwMode="auto">
          <a:xfrm>
            <a:off x="2573339" y="2136775"/>
            <a:ext cx="1354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solidFill>
                  <a:srgbClr val="0070C0"/>
                </a:solidFill>
              </a:rPr>
              <a:t>60.590.4466</a:t>
            </a:r>
          </a:p>
        </p:txBody>
      </p:sp>
      <p:sp>
        <p:nvSpPr>
          <p:cNvPr id="36868" name="CasellaDiTesto 4">
            <a:extLst>
              <a:ext uri="{FF2B5EF4-FFF2-40B4-BE49-F238E27FC236}">
                <a16:creationId xmlns:a16="http://schemas.microsoft.com/office/drawing/2014/main" id="{08B825EA-ABB2-4F46-8918-3E0670E7A82F}"/>
              </a:ext>
            </a:extLst>
          </p:cNvPr>
          <p:cNvSpPr txBox="1">
            <a:spLocks noChangeArrowheads="1"/>
          </p:cNvSpPr>
          <p:nvPr/>
        </p:nvSpPr>
        <p:spPr bwMode="auto">
          <a:xfrm>
            <a:off x="6605589" y="2633664"/>
            <a:ext cx="1235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solidFill>
                  <a:srgbClr val="0070C0"/>
                </a:solidFill>
              </a:rPr>
              <a:t>58.488.879</a:t>
            </a:r>
          </a:p>
        </p:txBody>
      </p:sp>
      <p:pic>
        <p:nvPicPr>
          <p:cNvPr id="36869" name="Immagine 2">
            <a:extLst>
              <a:ext uri="{FF2B5EF4-FFF2-40B4-BE49-F238E27FC236}">
                <a16:creationId xmlns:a16="http://schemas.microsoft.com/office/drawing/2014/main" id="{C05402BA-C9A2-8C4A-A289-A7263C54E8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046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a:extLst>
              <a:ext uri="{FF2B5EF4-FFF2-40B4-BE49-F238E27FC236}">
                <a16:creationId xmlns:a16="http://schemas.microsoft.com/office/drawing/2014/main" id="{012E4ABB-FAAB-2945-B312-D1316458176B}"/>
              </a:ext>
            </a:extLst>
          </p:cNvPr>
          <p:cNvGraphicFramePr>
            <a:graphicFrameLocks/>
          </p:cNvGraphicFramePr>
          <p:nvPr/>
        </p:nvGraphicFramePr>
        <p:xfrm>
          <a:off x="2001982" y="958850"/>
          <a:ext cx="7969826" cy="5441950"/>
        </p:xfrm>
        <a:graphic>
          <a:graphicData uri="http://schemas.openxmlformats.org/drawingml/2006/chart">
            <c:chart xmlns:c="http://schemas.openxmlformats.org/drawingml/2006/chart" xmlns:r="http://schemas.openxmlformats.org/officeDocument/2006/relationships" r:id="rId3"/>
          </a:graphicData>
        </a:graphic>
      </p:graphicFrame>
      <p:sp>
        <p:nvSpPr>
          <p:cNvPr id="39938" name="CasellaDiTesto 2">
            <a:extLst>
              <a:ext uri="{FF2B5EF4-FFF2-40B4-BE49-F238E27FC236}">
                <a16:creationId xmlns:a16="http://schemas.microsoft.com/office/drawing/2014/main" id="{93913141-5F16-274B-BB63-5E73BB2F164E}"/>
              </a:ext>
            </a:extLst>
          </p:cNvPr>
          <p:cNvSpPr txBox="1">
            <a:spLocks noChangeArrowheads="1"/>
          </p:cNvSpPr>
          <p:nvPr/>
        </p:nvSpPr>
        <p:spPr bwMode="auto">
          <a:xfrm>
            <a:off x="9355138" y="1782764"/>
            <a:ext cx="476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800"/>
              <a:t>9,3</a:t>
            </a:r>
          </a:p>
        </p:txBody>
      </p:sp>
      <p:sp>
        <p:nvSpPr>
          <p:cNvPr id="39939" name="CasellaDiTesto 3">
            <a:extLst>
              <a:ext uri="{FF2B5EF4-FFF2-40B4-BE49-F238E27FC236}">
                <a16:creationId xmlns:a16="http://schemas.microsoft.com/office/drawing/2014/main" id="{664A7456-92C3-B743-9941-BB71ABF2584D}"/>
              </a:ext>
            </a:extLst>
          </p:cNvPr>
          <p:cNvSpPr txBox="1">
            <a:spLocks noChangeArrowheads="1"/>
          </p:cNvSpPr>
          <p:nvPr/>
        </p:nvSpPr>
        <p:spPr bwMode="auto">
          <a:xfrm>
            <a:off x="5214939" y="5413375"/>
            <a:ext cx="477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800"/>
              <a:t>3,5</a:t>
            </a:r>
          </a:p>
        </p:txBody>
      </p:sp>
      <p:pic>
        <p:nvPicPr>
          <p:cNvPr id="39940" name="Immagine 2">
            <a:extLst>
              <a:ext uri="{FF2B5EF4-FFF2-40B4-BE49-F238E27FC236}">
                <a16:creationId xmlns:a16="http://schemas.microsoft.com/office/drawing/2014/main" id="{CE0920BA-3AAD-9549-9DB6-1848D5FE87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084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Immagine 1">
            <a:extLst>
              <a:ext uri="{FF2B5EF4-FFF2-40B4-BE49-F238E27FC236}">
                <a16:creationId xmlns:a16="http://schemas.microsoft.com/office/drawing/2014/main" id="{C8C2377A-0DFF-D84C-BF00-137E21B69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025" y="2122489"/>
            <a:ext cx="5695950"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a:extLst>
              <a:ext uri="{FF2B5EF4-FFF2-40B4-BE49-F238E27FC236}">
                <a16:creationId xmlns:a16="http://schemas.microsoft.com/office/drawing/2014/main" id="{CDA4067D-CA04-E54F-98FF-7A897C39F23D}"/>
              </a:ext>
            </a:extLst>
          </p:cNvPr>
          <p:cNvSpPr/>
          <p:nvPr/>
        </p:nvSpPr>
        <p:spPr>
          <a:xfrm>
            <a:off x="1874838" y="377825"/>
            <a:ext cx="1536700" cy="369888"/>
          </a:xfrm>
          <a:prstGeom prst="rect">
            <a:avLst/>
          </a:prstGeom>
        </p:spPr>
        <p:txBody>
          <a:bodyPr wrap="none">
            <a:spAutoFit/>
          </a:bodyPr>
          <a:lstStyle/>
          <a:p>
            <a:pPr>
              <a:defRPr/>
            </a:pPr>
            <a:r>
              <a:rPr lang="it-IT" cap="all" dirty="0">
                <a:solidFill>
                  <a:srgbClr val="136786"/>
                </a:solidFill>
                <a:latin typeface="BreraCondensed-Regular"/>
              </a:rPr>
              <a:t>POPOLAZIONE</a:t>
            </a:r>
            <a:endParaRPr lang="it-IT" dirty="0"/>
          </a:p>
        </p:txBody>
      </p:sp>
      <p:sp>
        <p:nvSpPr>
          <p:cNvPr id="41987" name="Rettangolo 4">
            <a:extLst>
              <a:ext uri="{FF2B5EF4-FFF2-40B4-BE49-F238E27FC236}">
                <a16:creationId xmlns:a16="http://schemas.microsoft.com/office/drawing/2014/main" id="{E02E1309-1ACF-C648-AB1C-D829D7E73C4C}"/>
              </a:ext>
            </a:extLst>
          </p:cNvPr>
          <p:cNvSpPr>
            <a:spLocks noChangeArrowheads="1"/>
          </p:cNvSpPr>
          <p:nvPr/>
        </p:nvSpPr>
        <p:spPr bwMode="auto">
          <a:xfrm>
            <a:off x="1874838" y="922338"/>
            <a:ext cx="80692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3600" b="1">
                <a:solidFill>
                  <a:srgbClr val="0A0A0A"/>
                </a:solidFill>
                <a:latin typeface="SolferinoText-Light"/>
              </a:rPr>
              <a:t>Istat: l’Italia sempre più anziana. Toccato nuovo record: «Primi in Ue»</a:t>
            </a:r>
          </a:p>
        </p:txBody>
      </p:sp>
    </p:spTree>
    <p:extLst>
      <p:ext uri="{BB962C8B-B14F-4D97-AF65-F5344CB8AC3E}">
        <p14:creationId xmlns:p14="http://schemas.microsoft.com/office/powerpoint/2010/main" val="761582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a:extLst>
              <a:ext uri="{FF2B5EF4-FFF2-40B4-BE49-F238E27FC236}">
                <a16:creationId xmlns:a16="http://schemas.microsoft.com/office/drawing/2014/main" id="{64137F95-A39F-1046-ABB1-752AFF20DF26}"/>
              </a:ext>
            </a:extLst>
          </p:cNvPr>
          <p:cNvGraphicFramePr>
            <a:graphicFrameLocks/>
          </p:cNvGraphicFramePr>
          <p:nvPr/>
        </p:nvGraphicFramePr>
        <p:xfrm>
          <a:off x="1524000" y="971551"/>
          <a:ext cx="9144000" cy="5349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ella 3">
            <a:extLst>
              <a:ext uri="{FF2B5EF4-FFF2-40B4-BE49-F238E27FC236}">
                <a16:creationId xmlns:a16="http://schemas.microsoft.com/office/drawing/2014/main" id="{C7571961-C1EC-ED45-8F53-B16F6ABF244B}"/>
              </a:ext>
            </a:extLst>
          </p:cNvPr>
          <p:cNvGraphicFramePr>
            <a:graphicFrameLocks noGrp="1"/>
          </p:cNvGraphicFramePr>
          <p:nvPr/>
        </p:nvGraphicFramePr>
        <p:xfrm>
          <a:off x="9188451" y="2227264"/>
          <a:ext cx="1444625" cy="466725"/>
        </p:xfrm>
        <a:graphic>
          <a:graphicData uri="http://schemas.openxmlformats.org/drawingml/2006/table">
            <a:tbl>
              <a:tblPr>
                <a:tableStyleId>{5C22544A-7EE6-4342-B048-85BDC9FD1C3A}</a:tableStyleId>
              </a:tblPr>
              <a:tblGrid>
                <a:gridCol w="1444625">
                  <a:extLst>
                    <a:ext uri="{9D8B030D-6E8A-4147-A177-3AD203B41FA5}">
                      <a16:colId xmlns:a16="http://schemas.microsoft.com/office/drawing/2014/main" val="20000"/>
                    </a:ext>
                  </a:extLst>
                </a:gridCol>
              </a:tblGrid>
              <a:tr h="466725">
                <a:tc>
                  <a:txBody>
                    <a:bodyPr/>
                    <a:lstStyle/>
                    <a:p>
                      <a:pPr algn="ctr" fontAlgn="b"/>
                      <a:r>
                        <a:rPr lang="it-IT" sz="2100" u="none" strike="noStrike" dirty="0">
                          <a:solidFill>
                            <a:srgbClr val="FF0000"/>
                          </a:solidFill>
                          <a:effectLst/>
                        </a:rPr>
                        <a:t>19.690.604</a:t>
                      </a:r>
                      <a:endParaRPr lang="it-IT" sz="2100" b="0" i="0" u="none" strike="noStrike" dirty="0">
                        <a:solidFill>
                          <a:srgbClr val="FF0000"/>
                        </a:solidFill>
                        <a:effectLst/>
                        <a:latin typeface="Calibri" panose="020F0502020204030204" pitchFamily="34" charset="0"/>
                      </a:endParaRPr>
                    </a:p>
                  </a:txBody>
                  <a:tcPr marL="7143" marR="7143" marT="7131" marB="0" anchor="b"/>
                </a:tc>
                <a:extLst>
                  <a:ext uri="{0D108BD9-81ED-4DB2-BD59-A6C34878D82A}">
                    <a16:rowId xmlns:a16="http://schemas.microsoft.com/office/drawing/2014/main" val="10000"/>
                  </a:ext>
                </a:extLst>
              </a:tr>
            </a:tbl>
          </a:graphicData>
        </a:graphic>
      </p:graphicFrame>
      <p:graphicFrame>
        <p:nvGraphicFramePr>
          <p:cNvPr id="6" name="Tabella 5">
            <a:extLst>
              <a:ext uri="{FF2B5EF4-FFF2-40B4-BE49-F238E27FC236}">
                <a16:creationId xmlns:a16="http://schemas.microsoft.com/office/drawing/2014/main" id="{221A4D93-0DB6-E744-9165-28D91553171B}"/>
              </a:ext>
            </a:extLst>
          </p:cNvPr>
          <p:cNvGraphicFramePr>
            <a:graphicFrameLocks noGrp="1"/>
          </p:cNvGraphicFramePr>
          <p:nvPr/>
        </p:nvGraphicFramePr>
        <p:xfrm>
          <a:off x="3651251" y="3629026"/>
          <a:ext cx="1266825" cy="468313"/>
        </p:xfrm>
        <a:graphic>
          <a:graphicData uri="http://schemas.openxmlformats.org/drawingml/2006/table">
            <a:tbl>
              <a:tblPr>
                <a:tableStyleId>{5C22544A-7EE6-4342-B048-85BDC9FD1C3A}</a:tableStyleId>
              </a:tblPr>
              <a:tblGrid>
                <a:gridCol w="1266825">
                  <a:extLst>
                    <a:ext uri="{9D8B030D-6E8A-4147-A177-3AD203B41FA5}">
                      <a16:colId xmlns:a16="http://schemas.microsoft.com/office/drawing/2014/main" val="20000"/>
                    </a:ext>
                  </a:extLst>
                </a:gridCol>
              </a:tblGrid>
              <a:tr h="468313">
                <a:tc>
                  <a:txBody>
                    <a:bodyPr/>
                    <a:lstStyle/>
                    <a:p>
                      <a:pPr algn="ctr" fontAlgn="b"/>
                      <a:r>
                        <a:rPr lang="it-IT" sz="2100" u="none" strike="noStrike" dirty="0">
                          <a:solidFill>
                            <a:srgbClr val="FF0000"/>
                          </a:solidFill>
                          <a:effectLst/>
                        </a:rPr>
                        <a:t>4.240.160</a:t>
                      </a:r>
                      <a:endParaRPr lang="it-IT" sz="2100" b="0" i="0" u="none" strike="noStrike" dirty="0">
                        <a:solidFill>
                          <a:srgbClr val="FF0000"/>
                        </a:solidFill>
                        <a:effectLst/>
                        <a:latin typeface="Calibri" panose="020F0502020204030204" pitchFamily="34" charset="0"/>
                      </a:endParaRPr>
                    </a:p>
                  </a:txBody>
                  <a:tcPr marL="7139" marR="7139" marT="7155" marB="0" anchor="b"/>
                </a:tc>
                <a:extLst>
                  <a:ext uri="{0D108BD9-81ED-4DB2-BD59-A6C34878D82A}">
                    <a16:rowId xmlns:a16="http://schemas.microsoft.com/office/drawing/2014/main" val="10000"/>
                  </a:ext>
                </a:extLst>
              </a:tr>
            </a:tbl>
          </a:graphicData>
        </a:graphic>
      </p:graphicFrame>
      <p:sp>
        <p:nvSpPr>
          <p:cNvPr id="7" name="Rettangolo 6">
            <a:extLst>
              <a:ext uri="{FF2B5EF4-FFF2-40B4-BE49-F238E27FC236}">
                <a16:creationId xmlns:a16="http://schemas.microsoft.com/office/drawing/2014/main" id="{F7736EE9-D270-254D-8B0E-01ABB88255A2}"/>
              </a:ext>
            </a:extLst>
          </p:cNvPr>
          <p:cNvSpPr/>
          <p:nvPr/>
        </p:nvSpPr>
        <p:spPr>
          <a:xfrm>
            <a:off x="4425951" y="2144714"/>
            <a:ext cx="2582863" cy="369887"/>
          </a:xfrm>
          <a:prstGeom prst="rect">
            <a:avLst/>
          </a:prstGeom>
        </p:spPr>
        <p:txBody>
          <a:bodyPr wrap="none">
            <a:spAutoFit/>
          </a:bodyPr>
          <a:lstStyle/>
          <a:p>
            <a:pPr>
              <a:defRPr/>
            </a:pPr>
            <a:r>
              <a:rPr lang="it-IT" dirty="0">
                <a:solidFill>
                  <a:schemeClr val="accent2">
                    <a:lumMod val="20000"/>
                    <a:lumOff val="80000"/>
                  </a:schemeClr>
                </a:solidFill>
              </a:rPr>
              <a:t>popolazione oltre 65 anni</a:t>
            </a:r>
          </a:p>
        </p:txBody>
      </p:sp>
      <p:sp>
        <p:nvSpPr>
          <p:cNvPr id="8" name="Rettangolo 7">
            <a:extLst>
              <a:ext uri="{FF2B5EF4-FFF2-40B4-BE49-F238E27FC236}">
                <a16:creationId xmlns:a16="http://schemas.microsoft.com/office/drawing/2014/main" id="{E0B09A07-319F-CA4B-9DC9-279C411333A7}"/>
              </a:ext>
            </a:extLst>
          </p:cNvPr>
          <p:cNvSpPr/>
          <p:nvPr/>
        </p:nvSpPr>
        <p:spPr>
          <a:xfrm>
            <a:off x="2138364" y="3629026"/>
            <a:ext cx="1362075" cy="461963"/>
          </a:xfrm>
          <a:prstGeom prst="rect">
            <a:avLst/>
          </a:prstGeom>
        </p:spPr>
        <p:txBody>
          <a:bodyPr>
            <a:spAutoFit/>
          </a:bodyPr>
          <a:lstStyle/>
          <a:p>
            <a:pPr algn="ctr">
              <a:defRPr/>
            </a:pPr>
            <a:r>
              <a:rPr lang="it-IT" sz="1200" dirty="0">
                <a:solidFill>
                  <a:schemeClr val="accent2">
                    <a:lumMod val="20000"/>
                    <a:lumOff val="80000"/>
                  </a:schemeClr>
                </a:solidFill>
              </a:rPr>
              <a:t>di cui oltre 85 anni   7,3%</a:t>
            </a:r>
          </a:p>
        </p:txBody>
      </p:sp>
      <p:sp>
        <p:nvSpPr>
          <p:cNvPr id="9" name="Rettangolo 8">
            <a:extLst>
              <a:ext uri="{FF2B5EF4-FFF2-40B4-BE49-F238E27FC236}">
                <a16:creationId xmlns:a16="http://schemas.microsoft.com/office/drawing/2014/main" id="{1885C323-6CA2-E24B-A6E0-F2C8179529DD}"/>
              </a:ext>
            </a:extLst>
          </p:cNvPr>
          <p:cNvSpPr/>
          <p:nvPr/>
        </p:nvSpPr>
        <p:spPr>
          <a:xfrm>
            <a:off x="2292350" y="4397375"/>
            <a:ext cx="8053388" cy="508000"/>
          </a:xfrm>
          <a:prstGeom prst="rect">
            <a:avLst/>
          </a:prstGeom>
        </p:spPr>
        <p:txBody>
          <a:bodyPr>
            <a:spAutoFit/>
          </a:bodyPr>
          <a:lstStyle/>
          <a:p>
            <a:pPr>
              <a:defRPr/>
            </a:pPr>
            <a:r>
              <a:rPr lang="it-IT" sz="2400" b="1" dirty="0">
                <a:solidFill>
                  <a:schemeClr val="accent2">
                    <a:lumMod val="75000"/>
                  </a:schemeClr>
                </a:solidFill>
                <a:latin typeface="Arial" panose="020B0604020202020204" pitchFamily="34" charset="0"/>
              </a:rPr>
              <a:t>POPOLAZIONE </a:t>
            </a:r>
            <a:r>
              <a:rPr lang="it-IT" sz="2700" b="1" dirty="0">
                <a:solidFill>
                  <a:schemeClr val="accent2">
                    <a:lumMod val="75000"/>
                  </a:schemeClr>
                </a:solidFill>
                <a:latin typeface="Arial" panose="020B0604020202020204" pitchFamily="34" charset="0"/>
              </a:rPr>
              <a:t>ITALIANA</a:t>
            </a:r>
            <a:r>
              <a:rPr lang="it-IT" sz="2400" b="1" dirty="0">
                <a:solidFill>
                  <a:schemeClr val="accent2">
                    <a:lumMod val="75000"/>
                  </a:schemeClr>
                </a:solidFill>
                <a:latin typeface="Arial" panose="020B0604020202020204" pitchFamily="34" charset="0"/>
              </a:rPr>
              <a:t> nel 2050 =  58.084.378</a:t>
            </a:r>
            <a:endParaRPr lang="it-IT" sz="2400" b="1" dirty="0">
              <a:solidFill>
                <a:schemeClr val="accent2">
                  <a:lumMod val="75000"/>
                </a:schemeClr>
              </a:solidFill>
            </a:endParaRPr>
          </a:p>
        </p:txBody>
      </p:sp>
      <p:sp>
        <p:nvSpPr>
          <p:cNvPr id="10" name="CasellaDiTesto 9">
            <a:extLst>
              <a:ext uri="{FF2B5EF4-FFF2-40B4-BE49-F238E27FC236}">
                <a16:creationId xmlns:a16="http://schemas.microsoft.com/office/drawing/2014/main" id="{30B7D756-9274-4B41-BD12-2B9D2CC6F44C}"/>
              </a:ext>
            </a:extLst>
          </p:cNvPr>
          <p:cNvSpPr txBox="1"/>
          <p:nvPr/>
        </p:nvSpPr>
        <p:spPr>
          <a:xfrm>
            <a:off x="7008814" y="2139950"/>
            <a:ext cx="758825" cy="369888"/>
          </a:xfrm>
          <a:prstGeom prst="rect">
            <a:avLst/>
          </a:prstGeom>
          <a:noFill/>
        </p:spPr>
        <p:txBody>
          <a:bodyPr wrap="none">
            <a:spAutoFit/>
          </a:bodyPr>
          <a:lstStyle/>
          <a:p>
            <a:pPr>
              <a:defRPr/>
            </a:pPr>
            <a:r>
              <a:rPr lang="it-IT" dirty="0">
                <a:solidFill>
                  <a:schemeClr val="accent5">
                    <a:lumMod val="40000"/>
                    <a:lumOff val="60000"/>
                  </a:schemeClr>
                </a:solidFill>
              </a:rPr>
              <a:t>33,9%</a:t>
            </a:r>
          </a:p>
        </p:txBody>
      </p:sp>
      <p:pic>
        <p:nvPicPr>
          <p:cNvPr id="48146" name="Immagine 2">
            <a:extLst>
              <a:ext uri="{FF2B5EF4-FFF2-40B4-BE49-F238E27FC236}">
                <a16:creationId xmlns:a16="http://schemas.microsoft.com/office/drawing/2014/main" id="{C3115E47-0E20-3549-8551-9BC5A7FD92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259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magine 3">
            <a:extLst>
              <a:ext uri="{FF2B5EF4-FFF2-40B4-BE49-F238E27FC236}">
                <a16:creationId xmlns:a16="http://schemas.microsoft.com/office/drawing/2014/main" id="{8866E126-3C4B-A446-B71A-6B18E2F67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819" r="8749" b="2"/>
          <a:stretch>
            <a:fillRect/>
          </a:stretch>
        </p:blipFill>
        <p:spPr bwMode="auto">
          <a:xfrm>
            <a:off x="1524001" y="384175"/>
            <a:ext cx="5724525"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a:extLst>
              <a:ext uri="{FF2B5EF4-FFF2-40B4-BE49-F238E27FC236}">
                <a16:creationId xmlns:a16="http://schemas.microsoft.com/office/drawing/2014/main" id="{C1BF2AB6-979C-264B-9535-9D7C3CF23DDE}"/>
              </a:ext>
            </a:extLst>
          </p:cNvPr>
          <p:cNvSpPr>
            <a:spLocks noGrp="1"/>
          </p:cNvSpPr>
          <p:nvPr>
            <p:ph type="ctrTitle"/>
          </p:nvPr>
        </p:nvSpPr>
        <p:spPr>
          <a:xfrm>
            <a:off x="7248526" y="3856039"/>
            <a:ext cx="3338513" cy="1228725"/>
          </a:xfrm>
        </p:spPr>
        <p:txBody>
          <a:bodyPr anchor="t">
            <a:normAutofit fontScale="90000"/>
          </a:bodyPr>
          <a:lstStyle/>
          <a:p>
            <a:pPr>
              <a:defRPr/>
            </a:pPr>
            <a:r>
              <a:rPr lang="it-IT" sz="3300" b="1" dirty="0">
                <a:solidFill>
                  <a:srgbClr val="7030A0"/>
                </a:solidFill>
              </a:rPr>
              <a:t>CHI PAGHERA’ LE PENSIONI ?!</a:t>
            </a:r>
            <a:br>
              <a:rPr lang="it-IT" sz="3300" b="1" dirty="0">
                <a:solidFill>
                  <a:srgbClr val="7030A0"/>
                </a:solidFill>
              </a:rPr>
            </a:br>
            <a:r>
              <a:rPr lang="it-IT" sz="2700" b="1" dirty="0">
                <a:solidFill>
                  <a:srgbClr val="0070C0"/>
                </a:solidFill>
              </a:rPr>
              <a:t>Questione di sostenibilità strutturale del nostro paese</a:t>
            </a:r>
          </a:p>
        </p:txBody>
      </p:sp>
      <p:sp>
        <p:nvSpPr>
          <p:cNvPr id="3" name="Sottotitolo 2">
            <a:extLst>
              <a:ext uri="{FF2B5EF4-FFF2-40B4-BE49-F238E27FC236}">
                <a16:creationId xmlns:a16="http://schemas.microsoft.com/office/drawing/2014/main" id="{9A6102FC-3E64-4144-B9B3-917DD019EB81}"/>
              </a:ext>
            </a:extLst>
          </p:cNvPr>
          <p:cNvSpPr>
            <a:spLocks noGrp="1"/>
          </p:cNvSpPr>
          <p:nvPr>
            <p:ph type="subTitle" idx="1"/>
          </p:nvPr>
        </p:nvSpPr>
        <p:spPr>
          <a:xfrm>
            <a:off x="7342188" y="809625"/>
            <a:ext cx="3244850" cy="2192338"/>
          </a:xfrm>
        </p:spPr>
        <p:txBody>
          <a:bodyPr anchor="b">
            <a:normAutofit lnSpcReduction="10000"/>
          </a:bodyPr>
          <a:lstStyle/>
          <a:p>
            <a:pPr>
              <a:defRPr/>
            </a:pPr>
            <a:r>
              <a:rPr lang="it-IT" sz="3000" b="1" dirty="0">
                <a:solidFill>
                  <a:schemeClr val="accent1">
                    <a:lumMod val="75000"/>
                  </a:schemeClr>
                </a:solidFill>
              </a:rPr>
              <a:t>Bomba demografica in arrivo, </a:t>
            </a:r>
          </a:p>
          <a:p>
            <a:pPr>
              <a:defRPr/>
            </a:pPr>
            <a:r>
              <a:rPr lang="it-IT" sz="3000" b="1" dirty="0">
                <a:solidFill>
                  <a:schemeClr val="accent1">
                    <a:lumMod val="75000"/>
                  </a:schemeClr>
                </a:solidFill>
              </a:rPr>
              <a:t>20 milioni di anziani nel 2050</a:t>
            </a:r>
          </a:p>
          <a:p>
            <a:pPr algn="l">
              <a:defRPr/>
            </a:pPr>
            <a:endParaRPr lang="it-IT" sz="1350" dirty="0">
              <a:solidFill>
                <a:srgbClr val="000000"/>
              </a:solidFill>
            </a:endParaRPr>
          </a:p>
        </p:txBody>
      </p:sp>
    </p:spTree>
    <p:extLst>
      <p:ext uri="{BB962C8B-B14F-4D97-AF65-F5344CB8AC3E}">
        <p14:creationId xmlns:p14="http://schemas.microsoft.com/office/powerpoint/2010/main" val="3672333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olo 1">
            <a:extLst>
              <a:ext uri="{FF2B5EF4-FFF2-40B4-BE49-F238E27FC236}">
                <a16:creationId xmlns:a16="http://schemas.microsoft.com/office/drawing/2014/main" id="{334F0159-86DE-4047-8B75-EC07AC10C5CF}"/>
              </a:ext>
            </a:extLst>
          </p:cNvPr>
          <p:cNvSpPr>
            <a:spLocks noGrp="1"/>
          </p:cNvSpPr>
          <p:nvPr>
            <p:ph type="title"/>
          </p:nvPr>
        </p:nvSpPr>
        <p:spPr>
          <a:xfrm>
            <a:off x="2151063" y="996951"/>
            <a:ext cx="7886700" cy="993775"/>
          </a:xfrm>
          <a:solidFill>
            <a:schemeClr val="bg1">
              <a:lumMod val="95000"/>
            </a:schemeClr>
          </a:solidFill>
        </p:spPr>
        <p:txBody>
          <a:bodyPr/>
          <a:lstStyle/>
          <a:p>
            <a:pPr>
              <a:defRPr/>
            </a:pPr>
            <a:r>
              <a:rPr lang="it-IT" altLang="it-IT" sz="3600" b="1" dirty="0">
                <a:solidFill>
                  <a:srgbClr val="0070C0"/>
                </a:solidFill>
              </a:rPr>
              <a:t>Indice di vecchiaia 2002 - 2018</a:t>
            </a:r>
          </a:p>
        </p:txBody>
      </p:sp>
      <p:graphicFrame>
        <p:nvGraphicFramePr>
          <p:cNvPr id="4" name="Segnaposto contenuto 3">
            <a:extLst>
              <a:ext uri="{FF2B5EF4-FFF2-40B4-BE49-F238E27FC236}">
                <a16:creationId xmlns:a16="http://schemas.microsoft.com/office/drawing/2014/main" id="{5BBB134D-1194-7A4E-8CA1-0A9C817DEC7F}"/>
              </a:ext>
            </a:extLst>
          </p:cNvPr>
          <p:cNvGraphicFramePr>
            <a:graphicFrameLocks noGrp="1"/>
          </p:cNvGraphicFramePr>
          <p:nvPr>
            <p:ph idx="1"/>
            <p:extLst>
              <p:ext uri="{D42A27DB-BD31-4B8C-83A1-F6EECF244321}">
                <p14:modId xmlns:p14="http://schemas.microsoft.com/office/powerpoint/2010/main" val="964260056"/>
              </p:ext>
            </p:extLst>
          </p:nvPr>
        </p:nvGraphicFramePr>
        <p:xfrm>
          <a:off x="1014015" y="1990726"/>
          <a:ext cx="8604647" cy="4595605"/>
        </p:xfrm>
        <a:graphic>
          <a:graphicData uri="http://schemas.openxmlformats.org/drawingml/2006/chart">
            <c:chart xmlns:c="http://schemas.openxmlformats.org/drawingml/2006/chart" xmlns:r="http://schemas.openxmlformats.org/officeDocument/2006/relationships" r:id="rId3"/>
          </a:graphicData>
        </a:graphic>
      </p:graphicFrame>
      <p:sp>
        <p:nvSpPr>
          <p:cNvPr id="44035" name="CasellaDiTesto 2">
            <a:extLst>
              <a:ext uri="{FF2B5EF4-FFF2-40B4-BE49-F238E27FC236}">
                <a16:creationId xmlns:a16="http://schemas.microsoft.com/office/drawing/2014/main" id="{CF9321D7-AD4E-3A40-BAC7-4862A4BBF647}"/>
              </a:ext>
            </a:extLst>
          </p:cNvPr>
          <p:cNvSpPr txBox="1">
            <a:spLocks noChangeArrowheads="1"/>
          </p:cNvSpPr>
          <p:nvPr/>
        </p:nvSpPr>
        <p:spPr bwMode="auto">
          <a:xfrm>
            <a:off x="2573338" y="3175000"/>
            <a:ext cx="711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800">
                <a:solidFill>
                  <a:srgbClr val="002060"/>
                </a:solidFill>
              </a:rPr>
              <a:t>131,7</a:t>
            </a:r>
          </a:p>
        </p:txBody>
      </p:sp>
      <p:cxnSp>
        <p:nvCxnSpPr>
          <p:cNvPr id="6" name="Connettore 1 5">
            <a:extLst>
              <a:ext uri="{FF2B5EF4-FFF2-40B4-BE49-F238E27FC236}">
                <a16:creationId xmlns:a16="http://schemas.microsoft.com/office/drawing/2014/main" id="{09DC3187-A0EA-424C-9F71-6BA2237ABD25}"/>
              </a:ext>
            </a:extLst>
          </p:cNvPr>
          <p:cNvCxnSpPr/>
          <p:nvPr/>
        </p:nvCxnSpPr>
        <p:spPr>
          <a:xfrm>
            <a:off x="2481264" y="4194175"/>
            <a:ext cx="7699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4037" name="Immagine 2">
            <a:extLst>
              <a:ext uri="{FF2B5EF4-FFF2-40B4-BE49-F238E27FC236}">
                <a16:creationId xmlns:a16="http://schemas.microsoft.com/office/drawing/2014/main" id="{1D7346D7-A81D-F345-85BD-4686FEBE11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8A37DBB1-9417-7383-87EE-D28D5020696A}"/>
              </a:ext>
            </a:extLst>
          </p:cNvPr>
          <p:cNvSpPr txBox="1"/>
          <p:nvPr/>
        </p:nvSpPr>
        <p:spPr>
          <a:xfrm>
            <a:off x="8435610" y="790397"/>
            <a:ext cx="3490058" cy="1200329"/>
          </a:xfrm>
          <a:prstGeom prst="rect">
            <a:avLst/>
          </a:prstGeom>
          <a:noFill/>
        </p:spPr>
        <p:txBody>
          <a:bodyPr wrap="none" rtlCol="0">
            <a:spAutoFit/>
          </a:bodyPr>
          <a:lstStyle/>
          <a:p>
            <a:r>
              <a:rPr lang="it-IT" sz="3600" b="1">
                <a:solidFill>
                  <a:srgbClr val="FF0000"/>
                </a:solidFill>
              </a:rPr>
              <a:t>A gennaio 2021 </a:t>
            </a:r>
          </a:p>
          <a:p>
            <a:r>
              <a:rPr lang="it-IT" sz="3600" b="1">
                <a:solidFill>
                  <a:srgbClr val="FF0000"/>
                </a:solidFill>
              </a:rPr>
              <a:t>siamo già a 187,9</a:t>
            </a:r>
          </a:p>
        </p:txBody>
      </p:sp>
    </p:spTree>
    <p:extLst>
      <p:ext uri="{BB962C8B-B14F-4D97-AF65-F5344CB8AC3E}">
        <p14:creationId xmlns:p14="http://schemas.microsoft.com/office/powerpoint/2010/main" val="4014724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Immagine 3">
            <a:extLst>
              <a:ext uri="{FF2B5EF4-FFF2-40B4-BE49-F238E27FC236}">
                <a16:creationId xmlns:a16="http://schemas.microsoft.com/office/drawing/2014/main" id="{F100C908-54CC-1242-8542-FFFAFEAF2F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itolo 1">
            <a:extLst>
              <a:ext uri="{FF2B5EF4-FFF2-40B4-BE49-F238E27FC236}">
                <a16:creationId xmlns:a16="http://schemas.microsoft.com/office/drawing/2014/main" id="{D23105DF-6D0C-234A-86FB-8338C796079E}"/>
              </a:ext>
            </a:extLst>
          </p:cNvPr>
          <p:cNvSpPr>
            <a:spLocks noGrp="1"/>
          </p:cNvSpPr>
          <p:nvPr>
            <p:ph type="ctrTitle"/>
          </p:nvPr>
        </p:nvSpPr>
        <p:spPr>
          <a:xfrm>
            <a:off x="7021513" y="5192713"/>
            <a:ext cx="3416300" cy="1498600"/>
          </a:xfrm>
        </p:spPr>
        <p:txBody>
          <a:bodyPr/>
          <a:lstStyle/>
          <a:p>
            <a:pPr eaLnBrk="1" hangingPunct="1"/>
            <a:r>
              <a:rPr lang="it-IT" altLang="it-IT" sz="3300" b="1">
                <a:solidFill>
                  <a:srgbClr val="376092"/>
                </a:solidFill>
                <a:latin typeface="Arial" panose="020B0604020202020204" pitchFamily="34" charset="0"/>
                <a:cs typeface="Arial" panose="020B0604020202020204" pitchFamily="34" charset="0"/>
              </a:rPr>
              <a:t>… … e … … godercela!!!</a:t>
            </a:r>
          </a:p>
        </p:txBody>
      </p:sp>
      <p:pic>
        <p:nvPicPr>
          <p:cNvPr id="53251" name="Picture 4">
            <a:extLst>
              <a:ext uri="{FF2B5EF4-FFF2-40B4-BE49-F238E27FC236}">
                <a16:creationId xmlns:a16="http://schemas.microsoft.com/office/drawing/2014/main" id="{11C34B0B-E481-494B-87D3-DFA53B285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8059" b="21265"/>
          <a:stretch>
            <a:fillRect/>
          </a:stretch>
        </p:blipFill>
        <p:spPr bwMode="auto">
          <a:xfrm>
            <a:off x="2605089" y="2449514"/>
            <a:ext cx="63404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olo 1">
            <a:extLst>
              <a:ext uri="{FF2B5EF4-FFF2-40B4-BE49-F238E27FC236}">
                <a16:creationId xmlns:a16="http://schemas.microsoft.com/office/drawing/2014/main" id="{1D1045B3-9E88-484F-B1A5-A861DB85A35B}"/>
              </a:ext>
            </a:extLst>
          </p:cNvPr>
          <p:cNvSpPr txBox="1">
            <a:spLocks/>
          </p:cNvSpPr>
          <p:nvPr/>
        </p:nvSpPr>
        <p:spPr>
          <a:xfrm>
            <a:off x="1949451" y="1089026"/>
            <a:ext cx="4341813" cy="1704975"/>
          </a:xfrm>
          <a:prstGeom prst="rect">
            <a:avLst/>
          </a:prstGeom>
        </p:spPr>
        <p:txBody>
          <a:bodyPr/>
          <a:lstStyle>
            <a:lvl1pPr defTabSz="685800">
              <a:defRPr>
                <a:solidFill>
                  <a:schemeClr val="tx1"/>
                </a:solidFill>
                <a:latin typeface="Calibri" panose="020F0502020204030204" pitchFamily="34" charset="0"/>
                <a:ea typeface="ＭＳ Ｐゴシック" panose="020B0600070205080204" pitchFamily="34" charset="-128"/>
              </a:defRPr>
            </a:lvl1pPr>
            <a:lvl2pPr marL="742950" indent="-285750" defTabSz="685800">
              <a:defRPr>
                <a:solidFill>
                  <a:schemeClr val="tx1"/>
                </a:solidFill>
                <a:latin typeface="Calibri" panose="020F0502020204030204" pitchFamily="34" charset="0"/>
                <a:ea typeface="ＭＳ Ｐゴシック" panose="020B0600070205080204" pitchFamily="34" charset="-128"/>
              </a:defRPr>
            </a:lvl2pPr>
            <a:lvl3pPr marL="1143000" indent="-228600" defTabSz="685800">
              <a:defRPr>
                <a:solidFill>
                  <a:schemeClr val="tx1"/>
                </a:solidFill>
                <a:latin typeface="Calibri" panose="020F0502020204030204" pitchFamily="34" charset="0"/>
                <a:ea typeface="ＭＳ Ｐゴシック" panose="020B0600070205080204" pitchFamily="34" charset="-128"/>
              </a:defRPr>
            </a:lvl3pPr>
            <a:lvl4pPr marL="1600200" indent="-228600" defTabSz="685800">
              <a:defRPr>
                <a:solidFill>
                  <a:schemeClr val="tx1"/>
                </a:solidFill>
                <a:latin typeface="Calibri" panose="020F0502020204030204" pitchFamily="34" charset="0"/>
                <a:ea typeface="ＭＳ Ｐゴシック" panose="020B0600070205080204" pitchFamily="34" charset="-128"/>
              </a:defRPr>
            </a:lvl4pPr>
            <a:lvl5pPr marL="2057400" indent="-228600" defTabSz="685800">
              <a:defRPr>
                <a:solidFill>
                  <a:schemeClr val="tx1"/>
                </a:solidFill>
                <a:latin typeface="Calibri" panose="020F0502020204030204" pitchFamily="34" charset="0"/>
                <a:ea typeface="ＭＳ Ｐゴシック" panose="020B0600070205080204" pitchFamily="34" charset="-128"/>
              </a:defRPr>
            </a:lvl5pPr>
            <a:lvl6pPr marL="2514600" indent="-228600" defTabSz="685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685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685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685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it-IT" altLang="it-IT" sz="3300" b="1">
                <a:solidFill>
                  <a:srgbClr val="376092"/>
                </a:solidFill>
                <a:effectLst>
                  <a:outerShdw blurRad="38100" dist="38100" dir="2700000" algn="tl">
                    <a:srgbClr val="C0C0C0"/>
                  </a:outerShdw>
                </a:effectLst>
                <a:latin typeface="Arial" panose="020B0604020202020204" pitchFamily="34" charset="0"/>
                <a:cs typeface="Arial" panose="020B0604020202020204" pitchFamily="34" charset="0"/>
              </a:rPr>
              <a:t>credevamo di poter esser ricchi da vecchi</a:t>
            </a:r>
          </a:p>
        </p:txBody>
      </p:sp>
    </p:spTree>
    <p:extLst>
      <p:ext uri="{BB962C8B-B14F-4D97-AF65-F5344CB8AC3E}">
        <p14:creationId xmlns:p14="http://schemas.microsoft.com/office/powerpoint/2010/main" val="1794311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Immagine 1">
            <a:extLst>
              <a:ext uri="{FF2B5EF4-FFF2-40B4-BE49-F238E27FC236}">
                <a16:creationId xmlns:a16="http://schemas.microsoft.com/office/drawing/2014/main" id="{7CE3A7F5-DBBD-944C-807C-12ECAA001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9689"/>
            <a:ext cx="914400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339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22999C0-E81A-AB44-846F-0F7FD92A57CA}"/>
              </a:ext>
            </a:extLst>
          </p:cNvPr>
          <p:cNvSpPr txBox="1">
            <a:spLocks noGrp="1"/>
          </p:cNvSpPr>
          <p:nvPr>
            <p:ph type="title"/>
          </p:nvPr>
        </p:nvSpPr>
        <p:spPr>
          <a:xfrm>
            <a:off x="2493963" y="354014"/>
            <a:ext cx="7664450" cy="820737"/>
          </a:xfrm>
        </p:spPr>
        <p:txBody>
          <a:bodyPr rtlCol="0">
            <a:noAutofit/>
          </a:bodyPr>
          <a:lstStyle/>
          <a:p>
            <a:pPr>
              <a:defRPr/>
            </a:pPr>
            <a:r>
              <a:rPr lang="it-IT" sz="3200" b="1" dirty="0">
                <a:solidFill>
                  <a:schemeClr val="accent1">
                    <a:lumMod val="75000"/>
                  </a:schemeClr>
                </a:solidFill>
                <a:latin typeface="Arial" panose="020B0604020202020204" pitchFamily="34" charset="0"/>
                <a:cs typeface="Arial" panose="020B0604020202020204" pitchFamily="34" charset="0"/>
              </a:rPr>
              <a:t>Rendimenti fondi ENPAM post riforma</a:t>
            </a:r>
            <a:br>
              <a:rPr lang="it-IT" sz="3200" b="1" dirty="0">
                <a:solidFill>
                  <a:schemeClr val="accent1">
                    <a:lumMod val="75000"/>
                  </a:schemeClr>
                </a:solidFill>
                <a:latin typeface="Arial" panose="020B0604020202020204" pitchFamily="34" charset="0"/>
                <a:cs typeface="Arial" panose="020B0604020202020204" pitchFamily="34" charset="0"/>
              </a:rPr>
            </a:br>
            <a:endParaRPr lang="it-IT" sz="3200" b="1" dirty="0">
              <a:solidFill>
                <a:schemeClr val="accent1">
                  <a:lumMod val="75000"/>
                </a:schemeClr>
              </a:solidFill>
              <a:latin typeface="Arial" panose="020B0604020202020204" pitchFamily="34" charset="0"/>
              <a:cs typeface="Arial" panose="020B0604020202020204" pitchFamily="34" charset="0"/>
            </a:endParaRPr>
          </a:p>
        </p:txBody>
      </p:sp>
      <p:sp>
        <p:nvSpPr>
          <p:cNvPr id="3" name="Rectangle 3">
            <a:extLst>
              <a:ext uri="{FF2B5EF4-FFF2-40B4-BE49-F238E27FC236}">
                <a16:creationId xmlns:a16="http://schemas.microsoft.com/office/drawing/2014/main" id="{E3BD7D5D-DDD1-7347-9D45-F936A356FA59}"/>
              </a:ext>
            </a:extLst>
          </p:cNvPr>
          <p:cNvSpPr txBox="1">
            <a:spLocks noGrp="1"/>
          </p:cNvSpPr>
          <p:nvPr>
            <p:ph sz="quarter" idx="4294967295"/>
          </p:nvPr>
        </p:nvSpPr>
        <p:spPr>
          <a:xfrm>
            <a:off x="3281363" y="2433639"/>
            <a:ext cx="6089650" cy="2833687"/>
          </a:xfrm>
          <a:solidFill>
            <a:srgbClr val="F9DE6B"/>
          </a:solidFill>
        </p:spPr>
        <p:txBody>
          <a:bodyPr rtlCol="0">
            <a:normAutofit/>
          </a:bodyPr>
          <a:lstStyle/>
          <a:p>
            <a:pPr lvl="1" algn="ctr">
              <a:lnSpc>
                <a:spcPct val="80000"/>
              </a:lnSpc>
              <a:spcBef>
                <a:spcPts val="600"/>
              </a:spcBef>
              <a:buNone/>
              <a:defRPr/>
            </a:pPr>
            <a:r>
              <a:rPr lang="it-IT" sz="1800" dirty="0"/>
              <a:t>		</a:t>
            </a:r>
            <a:endParaRPr lang="it-IT" sz="2475" dirty="0">
              <a:latin typeface="Berlin Sans FB Demi" pitchFamily="34" charset="0"/>
            </a:endParaRPr>
          </a:p>
          <a:p>
            <a:pPr algn="just">
              <a:lnSpc>
                <a:spcPct val="80000"/>
              </a:lnSpc>
              <a:spcBef>
                <a:spcPts val="600"/>
              </a:spcBef>
              <a:buFont typeface="Arial"/>
              <a:buChar char="•"/>
              <a:defRPr/>
            </a:pPr>
            <a:endParaRPr lang="it-IT" sz="2475" dirty="0">
              <a:solidFill>
                <a:srgbClr val="33CCFF"/>
              </a:solidFill>
            </a:endParaRPr>
          </a:p>
        </p:txBody>
      </p:sp>
      <p:graphicFrame>
        <p:nvGraphicFramePr>
          <p:cNvPr id="5" name="Tabella 4">
            <a:extLst>
              <a:ext uri="{FF2B5EF4-FFF2-40B4-BE49-F238E27FC236}">
                <a16:creationId xmlns:a16="http://schemas.microsoft.com/office/drawing/2014/main" id="{7A065B25-E1CF-CB4D-9829-0C9D5961D085}"/>
              </a:ext>
            </a:extLst>
          </p:cNvPr>
          <p:cNvGraphicFramePr>
            <a:graphicFrameLocks noGrp="1"/>
          </p:cNvGraphicFramePr>
          <p:nvPr>
            <p:extLst>
              <p:ext uri="{D42A27DB-BD31-4B8C-83A1-F6EECF244321}">
                <p14:modId xmlns:p14="http://schemas.microsoft.com/office/powerpoint/2010/main" val="1170627378"/>
              </p:ext>
            </p:extLst>
          </p:nvPr>
        </p:nvGraphicFramePr>
        <p:xfrm>
          <a:off x="1942546" y="1174326"/>
          <a:ext cx="8320745" cy="5353231"/>
        </p:xfrm>
        <a:graphic>
          <a:graphicData uri="http://schemas.openxmlformats.org/drawingml/2006/table">
            <a:tbl>
              <a:tblPr firstRow="1" bandRow="1">
                <a:tableStyleId>{5C22544A-7EE6-4342-B048-85BDC9FD1C3A}</a:tableStyleId>
              </a:tblPr>
              <a:tblGrid>
                <a:gridCol w="162560">
                  <a:extLst>
                    <a:ext uri="{9D8B030D-6E8A-4147-A177-3AD203B41FA5}">
                      <a16:colId xmlns:a16="http://schemas.microsoft.com/office/drawing/2014/main" val="20000"/>
                    </a:ext>
                  </a:extLst>
                </a:gridCol>
                <a:gridCol w="2775813">
                  <a:extLst>
                    <a:ext uri="{9D8B030D-6E8A-4147-A177-3AD203B41FA5}">
                      <a16:colId xmlns:a16="http://schemas.microsoft.com/office/drawing/2014/main" val="20001"/>
                    </a:ext>
                  </a:extLst>
                </a:gridCol>
                <a:gridCol w="2044642">
                  <a:extLst>
                    <a:ext uri="{9D8B030D-6E8A-4147-A177-3AD203B41FA5}">
                      <a16:colId xmlns:a16="http://schemas.microsoft.com/office/drawing/2014/main" val="20002"/>
                    </a:ext>
                  </a:extLst>
                </a:gridCol>
                <a:gridCol w="1668865">
                  <a:extLst>
                    <a:ext uri="{9D8B030D-6E8A-4147-A177-3AD203B41FA5}">
                      <a16:colId xmlns:a16="http://schemas.microsoft.com/office/drawing/2014/main" val="20003"/>
                    </a:ext>
                  </a:extLst>
                </a:gridCol>
                <a:gridCol w="1668865">
                  <a:extLst>
                    <a:ext uri="{9D8B030D-6E8A-4147-A177-3AD203B41FA5}">
                      <a16:colId xmlns:a16="http://schemas.microsoft.com/office/drawing/2014/main" val="20004"/>
                    </a:ext>
                  </a:extLst>
                </a:gridCol>
              </a:tblGrid>
              <a:tr h="1373592">
                <a:tc>
                  <a:txBody>
                    <a:bodyPr/>
                    <a:lstStyle/>
                    <a:p>
                      <a:endParaRPr lang="it-IT" sz="1400" b="1" dirty="0">
                        <a:solidFill>
                          <a:srgbClr val="002060"/>
                        </a:solidFill>
                        <a:latin typeface="Berlin Sans FB Demi" pitchFamily="34" charset="0"/>
                      </a:endParaRPr>
                    </a:p>
                  </a:txBody>
                  <a:tcPr marL="68580" marR="68580" marT="34290" marB="34290"/>
                </a:tc>
                <a:tc>
                  <a:txBody>
                    <a:bodyPr/>
                    <a:lstStyle/>
                    <a:p>
                      <a:r>
                        <a:rPr lang="it-IT" sz="1800" dirty="0"/>
                        <a:t>Fondo ENPAM</a:t>
                      </a:r>
                      <a:endParaRPr lang="it-IT" sz="1800" b="1" dirty="0">
                        <a:solidFill>
                          <a:srgbClr val="002060"/>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Periodo di decorrenza</a:t>
                      </a:r>
                    </a:p>
                    <a:p>
                      <a:endParaRPr lang="it-IT" sz="1800" b="1" dirty="0">
                        <a:solidFill>
                          <a:srgbClr val="002060"/>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(A) Aliquota contributiva</a:t>
                      </a:r>
                    </a:p>
                    <a:p>
                      <a:endParaRPr lang="it-IT" sz="1800" b="1" dirty="0">
                        <a:solidFill>
                          <a:srgbClr val="002060"/>
                        </a:solidFill>
                        <a:latin typeface="Arial" panose="020B0604020202020204" pitchFamily="34" charset="0"/>
                        <a:cs typeface="Arial" panose="020B0604020202020204" pitchFamily="34" charset="0"/>
                      </a:endParaRPr>
                    </a:p>
                  </a:txBody>
                  <a:tcPr marL="68580" marR="68580" marT="34290" marB="34290"/>
                </a:tc>
                <a:tc>
                  <a:txBody>
                    <a:bodyPr/>
                    <a:lstStyle/>
                    <a:p>
                      <a:r>
                        <a:rPr lang="it-IT" sz="1800" dirty="0"/>
                        <a:t>Rendimento al pensionamento</a:t>
                      </a:r>
                    </a:p>
                    <a:p>
                      <a:r>
                        <a:rPr lang="it-IT" sz="1800" dirty="0"/>
                        <a:t>   X     1.000 €</a:t>
                      </a:r>
                      <a:endParaRPr lang="it-IT" sz="1800" dirty="0">
                        <a:solidFill>
                          <a:srgbClr val="00206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0"/>
                  </a:ext>
                </a:extLst>
              </a:tr>
              <a:tr h="588682">
                <a:tc>
                  <a:txBody>
                    <a:bodyPr/>
                    <a:lstStyle/>
                    <a:p>
                      <a:endParaRPr lang="it-IT" sz="1400" b="1" dirty="0">
                        <a:solidFill>
                          <a:srgbClr val="002060"/>
                        </a:solidFill>
                        <a:latin typeface="Berlin Sans FB Demi" pitchFamily="34" charset="0"/>
                      </a:endParaRPr>
                    </a:p>
                  </a:txBody>
                  <a:tcPr marL="68580" marR="68580" marT="34290" marB="34290"/>
                </a:tc>
                <a:tc>
                  <a:txBody>
                    <a:bodyPr/>
                    <a:lstStyle/>
                    <a:p>
                      <a:r>
                        <a:rPr lang="it-IT" sz="1800" dirty="0"/>
                        <a:t>Specialisti Ambulatoriali</a:t>
                      </a:r>
                      <a:endParaRPr lang="it-IT" sz="1800" b="1" dirty="0">
                        <a:solidFill>
                          <a:srgbClr val="002060"/>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In precedenza</a:t>
                      </a:r>
                      <a:endParaRPr lang="it-IT" sz="1800" b="1" dirty="0">
                        <a:solidFill>
                          <a:srgbClr val="002060"/>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solidFill>
                            <a:srgbClr val="0070C0"/>
                          </a:solidFill>
                        </a:rPr>
                        <a:t>32,00%</a:t>
                      </a:r>
                      <a:endParaRPr lang="it-IT" sz="1800" b="1" dirty="0">
                        <a:solidFill>
                          <a:srgbClr val="0070C0"/>
                        </a:solidFill>
                        <a:latin typeface="Arial" panose="020B0604020202020204" pitchFamily="34" charset="0"/>
                        <a:cs typeface="Arial" panose="020B0604020202020204" pitchFamily="34" charset="0"/>
                      </a:endParaRPr>
                    </a:p>
                  </a:txBody>
                  <a:tcPr marL="68580" marR="68580" marT="34290" marB="34290"/>
                </a:tc>
                <a:tc>
                  <a:txBody>
                    <a:bodyPr/>
                    <a:lstStyle/>
                    <a:p>
                      <a:r>
                        <a:rPr lang="it-IT" sz="1800" dirty="0">
                          <a:solidFill>
                            <a:srgbClr val="0070C0"/>
                          </a:solidFill>
                        </a:rPr>
                        <a:t>€                94</a:t>
                      </a:r>
                      <a:endParaRPr lang="it-IT" sz="1800" dirty="0">
                        <a:solidFill>
                          <a:srgbClr val="0070C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1"/>
                  </a:ext>
                </a:extLst>
              </a:tr>
              <a:tr h="551270">
                <a:tc>
                  <a:txBody>
                    <a:bodyPr/>
                    <a:lstStyle/>
                    <a:p>
                      <a:endParaRPr lang="it-IT" sz="1400" b="1" dirty="0">
                        <a:solidFill>
                          <a:srgbClr val="002060"/>
                        </a:solidFill>
                        <a:latin typeface="Berlin Sans FB Demi" pitchFamily="34" charset="0"/>
                      </a:endParaRPr>
                    </a:p>
                  </a:txBody>
                  <a:tcPr marL="68580" marR="68580" marT="34290" marB="34290"/>
                </a:tc>
                <a:tc>
                  <a:txBody>
                    <a:bodyPr/>
                    <a:lstStyle/>
                    <a:p>
                      <a:endParaRPr lang="it-IT" sz="1800" b="1" dirty="0">
                        <a:solidFill>
                          <a:srgbClr val="002060"/>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Dal 2023 in poi</a:t>
                      </a:r>
                      <a:endParaRPr lang="it-IT" sz="1800" b="1" dirty="0">
                        <a:solidFill>
                          <a:srgbClr val="002060"/>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32,65%</a:t>
                      </a:r>
                      <a:endParaRPr lang="it-IT" sz="1800" b="1" dirty="0">
                        <a:solidFill>
                          <a:srgbClr val="002060"/>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 €               64</a:t>
                      </a:r>
                      <a:endParaRPr lang="it-IT" sz="1800" dirty="0">
                        <a:solidFill>
                          <a:srgbClr val="00206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2"/>
                  </a:ext>
                </a:extLst>
              </a:tr>
              <a:tr h="450201">
                <a:tc>
                  <a:txBody>
                    <a:bodyPr/>
                    <a:lstStyle/>
                    <a:p>
                      <a:endParaRPr lang="it-IT" sz="1400" b="1" dirty="0">
                        <a:solidFill>
                          <a:srgbClr val="002060"/>
                        </a:solidFill>
                        <a:latin typeface="Berlin Sans FB Demi"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Medicina Generale</a:t>
                      </a:r>
                      <a:endParaRPr lang="it-IT" sz="1800" b="1" dirty="0">
                        <a:solidFill>
                          <a:srgbClr val="002060"/>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In precedenza</a:t>
                      </a:r>
                      <a:endParaRPr lang="it-IT" sz="1800" b="1" dirty="0">
                        <a:solidFill>
                          <a:srgbClr val="002060"/>
                        </a:solidFill>
                        <a:latin typeface="Arial" panose="020B0604020202020204" pitchFamily="34" charset="0"/>
                        <a:cs typeface="Arial" panose="020B0604020202020204" pitchFamily="34" charset="0"/>
                      </a:endParaRPr>
                    </a:p>
                  </a:txBody>
                  <a:tcPr marL="68580" marR="68580" marT="34290" marB="34290"/>
                </a:tc>
                <a:tc>
                  <a:txBody>
                    <a:bodyPr/>
                    <a:lstStyle/>
                    <a:p>
                      <a:r>
                        <a:rPr lang="it-IT" sz="1800" dirty="0">
                          <a:solidFill>
                            <a:srgbClr val="0070C0"/>
                          </a:solidFill>
                        </a:rPr>
                        <a:t>24,00%</a:t>
                      </a:r>
                      <a:endParaRPr lang="it-IT" sz="1800" dirty="0">
                        <a:solidFill>
                          <a:srgbClr val="0070C0"/>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solidFill>
                            <a:srgbClr val="0070C0"/>
                          </a:solidFill>
                        </a:rPr>
                        <a:t>€                91</a:t>
                      </a:r>
                      <a:endParaRPr lang="it-IT" sz="1800" dirty="0">
                        <a:solidFill>
                          <a:srgbClr val="0070C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3"/>
                  </a:ext>
                </a:extLst>
              </a:tr>
              <a:tr h="450201">
                <a:tc>
                  <a:txBody>
                    <a:bodyPr/>
                    <a:lstStyle/>
                    <a:p>
                      <a:endParaRPr lang="it-IT" sz="1400" b="1" dirty="0">
                        <a:solidFill>
                          <a:srgbClr val="002060"/>
                        </a:solidFill>
                        <a:latin typeface="Berlin Sans FB Demi" pitchFamily="34" charset="0"/>
                      </a:endParaRPr>
                    </a:p>
                  </a:txBody>
                  <a:tcPr marL="68580" marR="68580" marT="34290" marB="34290"/>
                </a:tc>
                <a:tc>
                  <a:txBody>
                    <a:bodyPr/>
                    <a:lstStyle/>
                    <a:p>
                      <a:endParaRPr lang="it-IT" sz="1800" b="1" dirty="0">
                        <a:solidFill>
                          <a:srgbClr val="002060"/>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Dal 2024 in poi</a:t>
                      </a:r>
                      <a:endParaRPr lang="it-IT" sz="1800" b="1" dirty="0">
                        <a:solidFill>
                          <a:srgbClr val="002060"/>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26,00%</a:t>
                      </a:r>
                      <a:endParaRPr lang="it-IT" sz="1800" b="1" dirty="0">
                        <a:solidFill>
                          <a:srgbClr val="002060"/>
                        </a:solidFill>
                        <a:latin typeface="Arial" panose="020B0604020202020204" pitchFamily="34" charset="0"/>
                        <a:cs typeface="Arial" panose="020B0604020202020204" pitchFamily="34" charset="0"/>
                      </a:endParaRPr>
                    </a:p>
                  </a:txBody>
                  <a:tcPr marL="68580" marR="68580" marT="34290" marB="34290"/>
                </a:tc>
                <a:tc>
                  <a:txBody>
                    <a:bodyPr/>
                    <a:lstStyle/>
                    <a:p>
                      <a:r>
                        <a:rPr lang="it-IT" sz="1800" dirty="0"/>
                        <a:t>€                54</a:t>
                      </a:r>
                      <a:endParaRPr lang="it-IT" sz="1800" dirty="0">
                        <a:solidFill>
                          <a:srgbClr val="00206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4"/>
                  </a:ext>
                </a:extLst>
              </a:tr>
              <a:tr h="588682">
                <a:tc>
                  <a:txBody>
                    <a:bodyPr/>
                    <a:lstStyle/>
                    <a:p>
                      <a:endParaRPr lang="it-IT" sz="1400" b="1" dirty="0">
                        <a:solidFill>
                          <a:srgbClr val="002060"/>
                        </a:solidFill>
                        <a:latin typeface="Berlin Sans FB Demi"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highlight>
                            <a:srgbClr val="00FF00"/>
                          </a:highlight>
                        </a:rPr>
                        <a:t>Fondo Generale</a:t>
                      </a:r>
                      <a:r>
                        <a:rPr lang="it-IT" sz="1800" baseline="0" dirty="0">
                          <a:highlight>
                            <a:srgbClr val="00FF00"/>
                          </a:highlight>
                        </a:rPr>
                        <a:t> Quota B</a:t>
                      </a:r>
                      <a:endParaRPr lang="it-IT" sz="1800" b="1" dirty="0">
                        <a:solidFill>
                          <a:srgbClr val="002060"/>
                        </a:solidFill>
                        <a:highlight>
                          <a:srgbClr val="00FF00"/>
                        </a:highlight>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In precedenza</a:t>
                      </a:r>
                      <a:endParaRPr lang="it-IT" sz="1800" b="1" dirty="0">
                        <a:solidFill>
                          <a:srgbClr val="002060"/>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a:t>18,50</a:t>
                      </a:r>
                      <a:r>
                        <a:rPr lang="it-IT" sz="1800" dirty="0"/>
                        <a:t>%</a:t>
                      </a:r>
                      <a:endParaRPr lang="it-IT" sz="1800" b="1" dirty="0">
                        <a:solidFill>
                          <a:srgbClr val="002060"/>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               140</a:t>
                      </a:r>
                      <a:endParaRPr lang="it-IT" sz="1800" dirty="0">
                        <a:solidFill>
                          <a:srgbClr val="00206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5"/>
                  </a:ext>
                </a:extLst>
              </a:tr>
              <a:tr h="450201">
                <a:tc>
                  <a:txBody>
                    <a:bodyPr/>
                    <a:lstStyle/>
                    <a:p>
                      <a:endParaRPr lang="it-IT" sz="1400" b="1" dirty="0">
                        <a:solidFill>
                          <a:srgbClr val="002060"/>
                        </a:solidFill>
                        <a:latin typeface="Berlin Sans FB Demi" pitchFamily="34" charset="0"/>
                      </a:endParaRPr>
                    </a:p>
                  </a:txBody>
                  <a:tcPr marL="68580" marR="68580" marT="34290" marB="34290"/>
                </a:tc>
                <a:tc>
                  <a:txBody>
                    <a:bodyPr/>
                    <a:lstStyle/>
                    <a:p>
                      <a:endParaRPr lang="it-IT" sz="1800" b="1" dirty="0">
                        <a:solidFill>
                          <a:srgbClr val="002060"/>
                        </a:solidFill>
                        <a:latin typeface="Arial" panose="020B0604020202020204" pitchFamily="34" charset="0"/>
                        <a:cs typeface="Arial" panose="020B0604020202020204" pitchFamily="34" charset="0"/>
                      </a:endParaRPr>
                    </a:p>
                  </a:txBody>
                  <a:tcPr marL="68580" marR="68580" marT="34290" marB="34290"/>
                </a:tc>
                <a:tc>
                  <a:txBody>
                    <a:bodyPr/>
                    <a:lstStyle/>
                    <a:p>
                      <a:r>
                        <a:rPr lang="it-IT" sz="1800" dirty="0">
                          <a:solidFill>
                            <a:srgbClr val="0070C0"/>
                          </a:solidFill>
                        </a:rPr>
                        <a:t>Dal 2021 in poi</a:t>
                      </a:r>
                      <a:endParaRPr lang="it-IT" sz="1800" b="1" dirty="0">
                        <a:solidFill>
                          <a:srgbClr val="0070C0"/>
                        </a:solidFill>
                        <a:latin typeface="Arial" panose="020B0604020202020204" pitchFamily="34" charset="0"/>
                        <a:cs typeface="Arial" panose="020B0604020202020204" pitchFamily="34" charset="0"/>
                      </a:endParaRPr>
                    </a:p>
                  </a:txBody>
                  <a:tcPr marL="68580" marR="68580" marT="34290" marB="34290"/>
                </a:tc>
                <a:tc>
                  <a:txBody>
                    <a:bodyPr/>
                    <a:lstStyle/>
                    <a:p>
                      <a:r>
                        <a:rPr lang="it-IT" sz="1800" dirty="0">
                          <a:solidFill>
                            <a:srgbClr val="0070C0"/>
                          </a:solidFill>
                        </a:rPr>
                        <a:t>19,50%</a:t>
                      </a:r>
                      <a:endParaRPr lang="it-IT" sz="1800" b="1" dirty="0">
                        <a:solidFill>
                          <a:srgbClr val="0070C0"/>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solidFill>
                            <a:srgbClr val="0070C0"/>
                          </a:solidFill>
                        </a:rPr>
                        <a:t>€                64</a:t>
                      </a:r>
                      <a:endParaRPr lang="it-IT" sz="1800" dirty="0">
                        <a:solidFill>
                          <a:srgbClr val="0070C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6"/>
                  </a:ext>
                </a:extLst>
              </a:tr>
              <a:tr h="450201">
                <a:tc>
                  <a:txBody>
                    <a:bodyPr/>
                    <a:lstStyle/>
                    <a:p>
                      <a:endParaRPr lang="it-IT" sz="1400" b="1" dirty="0">
                        <a:solidFill>
                          <a:srgbClr val="002060"/>
                        </a:solidFill>
                        <a:latin typeface="Berlin Sans FB Demi"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highlight>
                            <a:srgbClr val="FFCC00"/>
                          </a:highlight>
                        </a:rPr>
                        <a:t>INPDAP-INPS</a:t>
                      </a:r>
                      <a:endParaRPr lang="it-IT" sz="1800" b="1" dirty="0">
                        <a:solidFill>
                          <a:srgbClr val="002060"/>
                        </a:solidFill>
                        <a:highlight>
                          <a:srgbClr val="FFCC00"/>
                        </a:highlight>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highlight>
                            <a:srgbClr val="FFCC00"/>
                          </a:highlight>
                        </a:rPr>
                        <a:t>Attuale</a:t>
                      </a:r>
                      <a:endParaRPr lang="it-IT" sz="1800" dirty="0">
                        <a:solidFill>
                          <a:srgbClr val="002060"/>
                        </a:solidFill>
                        <a:highlight>
                          <a:srgbClr val="FFCC00"/>
                        </a:highlight>
                        <a:latin typeface="Arial" panose="020B0604020202020204" pitchFamily="34" charset="0"/>
                        <a:cs typeface="Arial" panose="020B0604020202020204" pitchFamily="34" charset="0"/>
                      </a:endParaRPr>
                    </a:p>
                  </a:txBody>
                  <a:tcPr marL="68580" marR="68580" marT="34290" marB="34290"/>
                </a:tc>
                <a:tc>
                  <a:txBody>
                    <a:bodyPr/>
                    <a:lstStyle/>
                    <a:p>
                      <a:r>
                        <a:rPr lang="it-IT" sz="1800" dirty="0">
                          <a:highlight>
                            <a:srgbClr val="FFCC00"/>
                          </a:highlight>
                        </a:rPr>
                        <a:t>33%</a:t>
                      </a:r>
                      <a:endParaRPr lang="it-IT" sz="1800" b="1" dirty="0">
                        <a:solidFill>
                          <a:srgbClr val="002060"/>
                        </a:solidFill>
                        <a:highlight>
                          <a:srgbClr val="FFCC00"/>
                        </a:highlight>
                        <a:latin typeface="Arial" panose="020B0604020202020204" pitchFamily="34" charset="0"/>
                        <a:cs typeface="Arial" panose="020B0604020202020204" pitchFamily="34" charset="0"/>
                      </a:endParaRPr>
                    </a:p>
                  </a:txBody>
                  <a:tcPr marL="68580" marR="68580" marT="34290" marB="34290"/>
                </a:tc>
                <a:tc>
                  <a:txBody>
                    <a:bodyPr/>
                    <a:lstStyle/>
                    <a:p>
                      <a:r>
                        <a:rPr lang="it-IT" sz="1800" dirty="0">
                          <a:highlight>
                            <a:srgbClr val="FFCC00"/>
                          </a:highlight>
                        </a:rPr>
                        <a:t>€                54</a:t>
                      </a:r>
                      <a:endParaRPr lang="it-IT" sz="1800" dirty="0">
                        <a:solidFill>
                          <a:srgbClr val="002060"/>
                        </a:solidFill>
                        <a:highlight>
                          <a:srgbClr val="FFCC00"/>
                        </a:highlight>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7"/>
                  </a:ext>
                </a:extLst>
              </a:tr>
              <a:tr h="450201">
                <a:tc>
                  <a:txBody>
                    <a:bodyPr/>
                    <a:lstStyle/>
                    <a:p>
                      <a:endParaRPr lang="it-IT" sz="1400" b="1" dirty="0">
                        <a:solidFill>
                          <a:srgbClr val="002060"/>
                        </a:solidFill>
                        <a:latin typeface="Berlin Sans FB Demi" pitchFamily="34" charset="0"/>
                      </a:endParaRPr>
                    </a:p>
                  </a:txBody>
                  <a:tcPr marL="68580" marR="68580" marT="34290" marB="34290"/>
                </a:tc>
                <a:tc>
                  <a:txBody>
                    <a:bodyPr/>
                    <a:lstStyle/>
                    <a:p>
                      <a:endParaRPr lang="it-IT" sz="1400" b="1" dirty="0">
                        <a:solidFill>
                          <a:srgbClr val="002060"/>
                        </a:solidFill>
                        <a:latin typeface="Berlin Sans FB Demi" pitchFamily="34" charset="0"/>
                      </a:endParaRPr>
                    </a:p>
                  </a:txBody>
                  <a:tcPr marL="68580" marR="68580" marT="34290" marB="34290"/>
                </a:tc>
                <a:tc>
                  <a:txBody>
                    <a:bodyPr/>
                    <a:lstStyle/>
                    <a:p>
                      <a:endParaRPr lang="it-IT" sz="1400" dirty="0">
                        <a:solidFill>
                          <a:srgbClr val="002060"/>
                        </a:solidFill>
                        <a:latin typeface="Berlin Sans FB Demi" pitchFamily="34" charset="0"/>
                      </a:endParaRPr>
                    </a:p>
                  </a:txBody>
                  <a:tcPr marL="68580" marR="68580" marT="34290" marB="34290"/>
                </a:tc>
                <a:tc>
                  <a:txBody>
                    <a:bodyPr/>
                    <a:lstStyle/>
                    <a:p>
                      <a:endParaRPr lang="it-IT" sz="1400" b="1" dirty="0">
                        <a:solidFill>
                          <a:srgbClr val="002060"/>
                        </a:solidFill>
                        <a:latin typeface="Berlin Sans FB Demi" pitchFamily="34" charset="0"/>
                      </a:endParaRPr>
                    </a:p>
                  </a:txBody>
                  <a:tcPr marL="68580" marR="68580" marT="34290" marB="34290"/>
                </a:tc>
                <a:tc>
                  <a:txBody>
                    <a:bodyPr/>
                    <a:lstStyle/>
                    <a:p>
                      <a:endParaRPr lang="it-IT" sz="1400" dirty="0">
                        <a:solidFill>
                          <a:srgbClr val="002060"/>
                        </a:solidFill>
                        <a:latin typeface="Berlin Sans FB Demi" pitchFamily="34" charset="0"/>
                      </a:endParaRPr>
                    </a:p>
                  </a:txBody>
                  <a:tcPr marL="68580" marR="68580" marT="34290" marB="34290"/>
                </a:tc>
                <a:extLst>
                  <a:ext uri="{0D108BD9-81ED-4DB2-BD59-A6C34878D82A}">
                    <a16:rowId xmlns:a16="http://schemas.microsoft.com/office/drawing/2014/main" val="10008"/>
                  </a:ext>
                </a:extLst>
              </a:tr>
            </a:tbl>
          </a:graphicData>
        </a:graphic>
      </p:graphicFrame>
      <p:pic>
        <p:nvPicPr>
          <p:cNvPr id="32772" name="Immagine 6">
            <a:extLst>
              <a:ext uri="{FF2B5EF4-FFF2-40B4-BE49-F238E27FC236}">
                <a16:creationId xmlns:a16="http://schemas.microsoft.com/office/drawing/2014/main" id="{19352FC9-9D5D-FB4F-9357-677D589714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45044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a:extLst>
              <a:ext uri="{FF2B5EF4-FFF2-40B4-BE49-F238E27FC236}">
                <a16:creationId xmlns:a16="http://schemas.microsoft.com/office/drawing/2014/main" id="{DD8BB101-08E5-C24A-82C6-32A89E11BF4C}"/>
              </a:ext>
            </a:extLst>
          </p:cNvPr>
          <p:cNvSpPr>
            <a:spLocks noGrp="1"/>
          </p:cNvSpPr>
          <p:nvPr>
            <p:ph type="title"/>
          </p:nvPr>
        </p:nvSpPr>
        <p:spPr>
          <a:xfrm>
            <a:off x="1704337" y="240125"/>
            <a:ext cx="9037637" cy="1143000"/>
          </a:xfrm>
        </p:spPr>
        <p:txBody>
          <a:bodyPr rtlCol="0">
            <a:noAutofit/>
          </a:bodyPr>
          <a:lstStyle/>
          <a:p>
            <a:pPr marL="285750" indent="-285750">
              <a:buClr>
                <a:srgbClr val="FFCC00"/>
              </a:buClr>
              <a:buFont typeface="Wingdings" panose="05000000000000000000" pitchFamily="2" charset="2"/>
              <a:buChar char="v"/>
              <a:defRPr/>
            </a:pPr>
            <a:r>
              <a:rPr lang="it-IT" sz="2000" dirty="0">
                <a:solidFill>
                  <a:schemeClr val="accent1">
                    <a:lumMod val="75000"/>
                  </a:schemeClr>
                </a:solidFill>
                <a:latin typeface="Arial" panose="020B0604020202020204" pitchFamily="34" charset="0"/>
                <a:ea typeface="+mn-ea"/>
                <a:cs typeface="Arial" panose="020B0604020202020204" pitchFamily="34" charset="0"/>
              </a:rPr>
              <a:t>Dal 1995 ad oggi innumerevoli sono state le riforme della previdenza in Italia</a:t>
            </a:r>
          </a:p>
        </p:txBody>
      </p:sp>
      <p:graphicFrame>
        <p:nvGraphicFramePr>
          <p:cNvPr id="4" name="Segnaposto contenuto 3">
            <a:extLst>
              <a:ext uri="{FF2B5EF4-FFF2-40B4-BE49-F238E27FC236}">
                <a16:creationId xmlns:a16="http://schemas.microsoft.com/office/drawing/2014/main" id="{7A07CCF5-D41B-054C-9BF6-A40DA66BB661}"/>
              </a:ext>
            </a:extLst>
          </p:cNvPr>
          <p:cNvGraphicFramePr>
            <a:graphicFrameLocks noGrp="1"/>
          </p:cNvGraphicFramePr>
          <p:nvPr>
            <p:ph idx="1"/>
            <p:extLst>
              <p:ext uri="{D42A27DB-BD31-4B8C-83A1-F6EECF244321}">
                <p14:modId xmlns:p14="http://schemas.microsoft.com/office/powerpoint/2010/main" val="2201713699"/>
              </p:ext>
            </p:extLst>
          </p:nvPr>
        </p:nvGraphicFramePr>
        <p:xfrm>
          <a:off x="2101932" y="1211284"/>
          <a:ext cx="8205850" cy="3016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 name="Connettore diritto 2">
            <a:extLst>
              <a:ext uri="{FF2B5EF4-FFF2-40B4-BE49-F238E27FC236}">
                <a16:creationId xmlns:a16="http://schemas.microsoft.com/office/drawing/2014/main" id="{D417A97A-65EE-7043-84FD-DABAB0C27CD2}"/>
              </a:ext>
            </a:extLst>
          </p:cNvPr>
          <p:cNvCxnSpPr>
            <a:cxnSpLocks/>
          </p:cNvCxnSpPr>
          <p:nvPr/>
        </p:nvCxnSpPr>
        <p:spPr bwMode="auto">
          <a:xfrm>
            <a:off x="6096000" y="2674939"/>
            <a:ext cx="0" cy="211137"/>
          </a:xfrm>
          <a:prstGeom prst="line">
            <a:avLst/>
          </a:prstGeom>
          <a:noFill/>
          <a:ln w="25400">
            <a:solidFill>
              <a:schemeClr val="accent1"/>
            </a:solidFill>
            <a:round/>
            <a:headEnd/>
            <a:tailEnd/>
          </a:ln>
          <a:effectLst>
            <a:outerShdw blurRad="40000" dist="20000" dir="5400000" rotWithShape="0">
              <a:srgbClr val="808080">
                <a:alpha val="37999"/>
              </a:srgbClr>
            </a:outerShdw>
          </a:effectLst>
        </p:spPr>
      </p:cxnSp>
      <p:cxnSp>
        <p:nvCxnSpPr>
          <p:cNvPr id="9" name="Connettore diritto 8">
            <a:extLst>
              <a:ext uri="{FF2B5EF4-FFF2-40B4-BE49-F238E27FC236}">
                <a16:creationId xmlns:a16="http://schemas.microsoft.com/office/drawing/2014/main" id="{47863CC1-100F-204F-8DC2-DA12F90AC664}"/>
              </a:ext>
            </a:extLst>
          </p:cNvPr>
          <p:cNvCxnSpPr>
            <a:cxnSpLocks/>
          </p:cNvCxnSpPr>
          <p:nvPr/>
        </p:nvCxnSpPr>
        <p:spPr bwMode="auto">
          <a:xfrm>
            <a:off x="3989388" y="2654300"/>
            <a:ext cx="4013200" cy="0"/>
          </a:xfrm>
          <a:prstGeom prst="line">
            <a:avLst/>
          </a:prstGeom>
          <a:noFill/>
          <a:ln w="25400">
            <a:solidFill>
              <a:schemeClr val="accent1"/>
            </a:solidFill>
            <a:round/>
            <a:headEnd/>
            <a:tailEnd/>
          </a:ln>
          <a:effectLst>
            <a:outerShdw blurRad="40000" dist="20000" dir="5400000" rotWithShape="0">
              <a:srgbClr val="808080">
                <a:alpha val="37999"/>
              </a:srgbClr>
            </a:outerShdw>
          </a:effectLst>
        </p:spPr>
      </p:cxnSp>
      <p:cxnSp>
        <p:nvCxnSpPr>
          <p:cNvPr id="19" name="Connettore diritto 18">
            <a:extLst>
              <a:ext uri="{FF2B5EF4-FFF2-40B4-BE49-F238E27FC236}">
                <a16:creationId xmlns:a16="http://schemas.microsoft.com/office/drawing/2014/main" id="{32419DE6-3E58-3D42-A071-B8375A4B6B52}"/>
              </a:ext>
            </a:extLst>
          </p:cNvPr>
          <p:cNvCxnSpPr>
            <a:cxnSpLocks/>
          </p:cNvCxnSpPr>
          <p:nvPr/>
        </p:nvCxnSpPr>
        <p:spPr bwMode="auto">
          <a:xfrm>
            <a:off x="3990975" y="2643188"/>
            <a:ext cx="0" cy="239712"/>
          </a:xfrm>
          <a:prstGeom prst="line">
            <a:avLst/>
          </a:prstGeom>
          <a:noFill/>
          <a:ln w="25400">
            <a:solidFill>
              <a:schemeClr val="accent1"/>
            </a:solidFill>
            <a:round/>
            <a:headEnd/>
            <a:tailEnd/>
          </a:ln>
          <a:effectLst>
            <a:outerShdw blurRad="40000" dist="20000" dir="5400000" rotWithShape="0">
              <a:srgbClr val="808080">
                <a:alpha val="37999"/>
              </a:srgbClr>
            </a:outerShdw>
          </a:effectLst>
        </p:spPr>
      </p:cxnSp>
      <p:cxnSp>
        <p:nvCxnSpPr>
          <p:cNvPr id="23" name="Connettore diritto 22">
            <a:extLst>
              <a:ext uri="{FF2B5EF4-FFF2-40B4-BE49-F238E27FC236}">
                <a16:creationId xmlns:a16="http://schemas.microsoft.com/office/drawing/2014/main" id="{5B49942E-03D2-A447-856D-CDEB12123719}"/>
              </a:ext>
            </a:extLst>
          </p:cNvPr>
          <p:cNvCxnSpPr>
            <a:cxnSpLocks/>
          </p:cNvCxnSpPr>
          <p:nvPr/>
        </p:nvCxnSpPr>
        <p:spPr bwMode="auto">
          <a:xfrm>
            <a:off x="8002588" y="2643188"/>
            <a:ext cx="0" cy="239712"/>
          </a:xfrm>
          <a:prstGeom prst="line">
            <a:avLst/>
          </a:prstGeom>
          <a:noFill/>
          <a:ln w="25400">
            <a:solidFill>
              <a:schemeClr val="accent1"/>
            </a:solidFill>
            <a:round/>
            <a:headEnd/>
            <a:tailEnd/>
          </a:ln>
          <a:effectLst>
            <a:outerShdw blurRad="40000" dist="20000" dir="5400000" rotWithShape="0">
              <a:srgbClr val="808080">
                <a:alpha val="37999"/>
              </a:srgbClr>
            </a:outerShdw>
          </a:effectLst>
        </p:spPr>
      </p:cxnSp>
      <p:pic>
        <p:nvPicPr>
          <p:cNvPr id="19463" name="Immagine 24">
            <a:extLst>
              <a:ext uri="{FF2B5EF4-FFF2-40B4-BE49-F238E27FC236}">
                <a16:creationId xmlns:a16="http://schemas.microsoft.com/office/drawing/2014/main" id="{F590DEA9-3EE3-9B4D-BB03-3485BF3A625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424275"/>
            <a:ext cx="129698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CasellaDiTesto 23">
            <a:extLst>
              <a:ext uri="{FF2B5EF4-FFF2-40B4-BE49-F238E27FC236}">
                <a16:creationId xmlns:a16="http://schemas.microsoft.com/office/drawing/2014/main" id="{60F84D29-A563-6D45-BB46-1AE388AF4E04}"/>
              </a:ext>
            </a:extLst>
          </p:cNvPr>
          <p:cNvSpPr txBox="1">
            <a:spLocks noChangeArrowheads="1"/>
          </p:cNvSpPr>
          <p:nvPr/>
        </p:nvSpPr>
        <p:spPr bwMode="auto">
          <a:xfrm>
            <a:off x="1763714" y="4464132"/>
            <a:ext cx="8904287"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CC00"/>
              </a:buClr>
              <a:buFont typeface="Wingdings" pitchFamily="2" charset="2"/>
              <a:buChar char="v"/>
            </a:pPr>
            <a:r>
              <a:rPr lang="it-IT" altLang="it-IT" sz="2000">
                <a:solidFill>
                  <a:srgbClr val="376092"/>
                </a:solidFill>
                <a:latin typeface="Arial" panose="020B0604020202020204" pitchFamily="34" charset="0"/>
                <a:cs typeface="Arial" panose="020B0604020202020204" pitchFamily="34" charset="0"/>
              </a:rPr>
              <a:t>Il risultato è probabilmente un più equo rapporto intergenerazionale. </a:t>
            </a:r>
          </a:p>
          <a:p>
            <a:pPr eaLnBrk="1" hangingPunct="1">
              <a:spcBef>
                <a:spcPct val="0"/>
              </a:spcBef>
              <a:buClr>
                <a:srgbClr val="CC9900"/>
              </a:buClr>
              <a:buFontTx/>
              <a:buNone/>
            </a:pPr>
            <a:endParaRPr lang="it-IT" altLang="it-IT" sz="800">
              <a:solidFill>
                <a:srgbClr val="376092"/>
              </a:solidFill>
              <a:latin typeface="Arial" panose="020B0604020202020204" pitchFamily="34" charset="0"/>
              <a:cs typeface="Arial" panose="020B0604020202020204" pitchFamily="34" charset="0"/>
            </a:endParaRPr>
          </a:p>
          <a:p>
            <a:pPr eaLnBrk="1" hangingPunct="1">
              <a:spcBef>
                <a:spcPct val="0"/>
              </a:spcBef>
              <a:buClr>
                <a:srgbClr val="FFCC00"/>
              </a:buClr>
              <a:buFont typeface="Wingdings" pitchFamily="2" charset="2"/>
              <a:buChar char="v"/>
            </a:pPr>
            <a:r>
              <a:rPr lang="it-IT" altLang="it-IT" sz="2000">
                <a:solidFill>
                  <a:srgbClr val="376092"/>
                </a:solidFill>
                <a:latin typeface="Arial" panose="020B0604020202020204" pitchFamily="34" charset="0"/>
                <a:cs typeface="Arial" panose="020B0604020202020204" pitchFamily="34" charset="0"/>
              </a:rPr>
              <a:t>Ma senza l’opportuna conoscenza dei meccanismi il risultato che ne verrà sarà la creazione di generazioni di futuri pensionati poveri. </a:t>
            </a:r>
          </a:p>
          <a:p>
            <a:pPr eaLnBrk="1" hangingPunct="1">
              <a:spcBef>
                <a:spcPct val="0"/>
              </a:spcBef>
              <a:buClr>
                <a:srgbClr val="CC9900"/>
              </a:buClr>
              <a:buFontTx/>
              <a:buNone/>
            </a:pPr>
            <a:endParaRPr lang="it-IT" altLang="it-IT" sz="800">
              <a:solidFill>
                <a:srgbClr val="376092"/>
              </a:solidFill>
              <a:latin typeface="Arial" panose="020B0604020202020204" pitchFamily="34" charset="0"/>
              <a:cs typeface="Arial" panose="020B0604020202020204" pitchFamily="34" charset="0"/>
            </a:endParaRPr>
          </a:p>
          <a:p>
            <a:pPr eaLnBrk="1" hangingPunct="1">
              <a:spcBef>
                <a:spcPct val="0"/>
              </a:spcBef>
              <a:buClr>
                <a:srgbClr val="FFCC00"/>
              </a:buClr>
              <a:buFont typeface="Wingdings" pitchFamily="2" charset="2"/>
              <a:buChar char="v"/>
            </a:pPr>
            <a:r>
              <a:rPr lang="it-IT" altLang="it-IT" sz="2000" b="1">
                <a:solidFill>
                  <a:srgbClr val="376092"/>
                </a:solidFill>
                <a:latin typeface="Arial" panose="020B0604020202020204" pitchFamily="34" charset="0"/>
                <a:cs typeface="Arial" panose="020B0604020202020204" pitchFamily="34" charset="0"/>
              </a:rPr>
              <a:t>Ognuno deve comprendere la propria necessità di previdenza per poterla costruire consapevolmente e liberamente, con gli strumenti disponibili ed in tempo utile. </a:t>
            </a:r>
          </a:p>
        </p:txBody>
      </p:sp>
    </p:spTree>
    <p:extLst>
      <p:ext uri="{BB962C8B-B14F-4D97-AF65-F5344CB8AC3E}">
        <p14:creationId xmlns:p14="http://schemas.microsoft.com/office/powerpoint/2010/main" val="2646451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Immagine 3">
            <a:extLst>
              <a:ext uri="{FF2B5EF4-FFF2-40B4-BE49-F238E27FC236}">
                <a16:creationId xmlns:a16="http://schemas.microsoft.com/office/drawing/2014/main" id="{A9E4F5D9-098D-2347-902E-153F0C1A4F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2">
            <a:extLst>
              <a:ext uri="{FF2B5EF4-FFF2-40B4-BE49-F238E27FC236}">
                <a16:creationId xmlns:a16="http://schemas.microsoft.com/office/drawing/2014/main" id="{C80FBF6A-FCD8-7045-8038-DB26F4D0C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564" r="1070" b="2792"/>
          <a:stretch>
            <a:fillRect/>
          </a:stretch>
        </p:blipFill>
        <p:spPr bwMode="auto">
          <a:xfrm>
            <a:off x="1851026" y="1995488"/>
            <a:ext cx="8310563"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olo 1">
            <a:extLst>
              <a:ext uri="{FF2B5EF4-FFF2-40B4-BE49-F238E27FC236}">
                <a16:creationId xmlns:a16="http://schemas.microsoft.com/office/drawing/2014/main" id="{72199D2E-6EA6-E84E-B01F-D9A844F0E9D7}"/>
              </a:ext>
            </a:extLst>
          </p:cNvPr>
          <p:cNvSpPr txBox="1">
            <a:spLocks/>
          </p:cNvSpPr>
          <p:nvPr/>
        </p:nvSpPr>
        <p:spPr>
          <a:xfrm>
            <a:off x="4084639" y="847726"/>
            <a:ext cx="3843337" cy="758825"/>
          </a:xfrm>
          <a:prstGeom prst="rect">
            <a:avLst/>
          </a:prstGeom>
        </p:spPr>
        <p:txBody>
          <a:bodyPr/>
          <a:lstStyle>
            <a:lvl1pPr defTabSz="685800">
              <a:defRPr>
                <a:solidFill>
                  <a:schemeClr val="tx1"/>
                </a:solidFill>
                <a:latin typeface="Calibri" panose="020F0502020204030204" pitchFamily="34" charset="0"/>
                <a:ea typeface="ＭＳ Ｐゴシック" panose="020B0600070205080204" pitchFamily="34" charset="-128"/>
              </a:defRPr>
            </a:lvl1pPr>
            <a:lvl2pPr marL="742950" indent="-285750" defTabSz="685800">
              <a:defRPr>
                <a:solidFill>
                  <a:schemeClr val="tx1"/>
                </a:solidFill>
                <a:latin typeface="Calibri" panose="020F0502020204030204" pitchFamily="34" charset="0"/>
                <a:ea typeface="ＭＳ Ｐゴシック" panose="020B0600070205080204" pitchFamily="34" charset="-128"/>
              </a:defRPr>
            </a:lvl2pPr>
            <a:lvl3pPr marL="1143000" indent="-228600" defTabSz="685800">
              <a:defRPr>
                <a:solidFill>
                  <a:schemeClr val="tx1"/>
                </a:solidFill>
                <a:latin typeface="Calibri" panose="020F0502020204030204" pitchFamily="34" charset="0"/>
                <a:ea typeface="ＭＳ Ｐゴシック" panose="020B0600070205080204" pitchFamily="34" charset="-128"/>
              </a:defRPr>
            </a:lvl3pPr>
            <a:lvl4pPr marL="1600200" indent="-228600" defTabSz="685800">
              <a:defRPr>
                <a:solidFill>
                  <a:schemeClr val="tx1"/>
                </a:solidFill>
                <a:latin typeface="Calibri" panose="020F0502020204030204" pitchFamily="34" charset="0"/>
                <a:ea typeface="ＭＳ Ｐゴシック" panose="020B0600070205080204" pitchFamily="34" charset="-128"/>
              </a:defRPr>
            </a:lvl4pPr>
            <a:lvl5pPr marL="2057400" indent="-228600" defTabSz="685800">
              <a:defRPr>
                <a:solidFill>
                  <a:schemeClr val="tx1"/>
                </a:solidFill>
                <a:latin typeface="Calibri" panose="020F0502020204030204" pitchFamily="34" charset="0"/>
                <a:ea typeface="ＭＳ Ｐゴシック" panose="020B0600070205080204" pitchFamily="34" charset="-128"/>
              </a:defRPr>
            </a:lvl5pPr>
            <a:lvl6pPr marL="2514600" indent="-228600" defTabSz="685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685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685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685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it-IT" altLang="it-IT" sz="3300" b="1">
                <a:solidFill>
                  <a:srgbClr val="376092"/>
                </a:solidFill>
                <a:effectLst>
                  <a:outerShdw blurRad="38100" dist="38100" dir="2700000" algn="tl">
                    <a:srgbClr val="C0C0C0"/>
                  </a:outerShdw>
                </a:effectLst>
                <a:latin typeface="Arial" panose="020B0604020202020204" pitchFamily="34" charset="0"/>
                <a:cs typeface="Arial" panose="020B0604020202020204" pitchFamily="34" charset="0"/>
              </a:rPr>
              <a:t>… e invece </a:t>
            </a:r>
          </a:p>
        </p:txBody>
      </p:sp>
    </p:spTree>
    <p:extLst>
      <p:ext uri="{BB962C8B-B14F-4D97-AF65-F5344CB8AC3E}">
        <p14:creationId xmlns:p14="http://schemas.microsoft.com/office/powerpoint/2010/main" val="3603097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76AC2F-B449-5744-8F49-43B4EEAF38E5}"/>
              </a:ext>
            </a:extLst>
          </p:cNvPr>
          <p:cNvSpPr>
            <a:spLocks noGrp="1"/>
          </p:cNvSpPr>
          <p:nvPr>
            <p:ph type="title"/>
          </p:nvPr>
        </p:nvSpPr>
        <p:spPr/>
        <p:txBody>
          <a:bodyPr rtlCol="0">
            <a:normAutofit/>
          </a:bodyPr>
          <a:lstStyle/>
          <a:p>
            <a:pPr>
              <a:defRPr/>
            </a:pPr>
            <a:r>
              <a:rPr lang="it-IT" sz="4000" b="1" dirty="0">
                <a:solidFill>
                  <a:schemeClr val="accent1">
                    <a:lumMod val="75000"/>
                  </a:schemeClr>
                </a:solidFill>
                <a:latin typeface="Arial" panose="020B0604020202020204" pitchFamily="34" charset="0"/>
                <a:cs typeface="Arial" panose="020B0604020202020204" pitchFamily="34" charset="0"/>
              </a:rPr>
              <a:t>        Speranza di vita</a:t>
            </a:r>
          </a:p>
        </p:txBody>
      </p:sp>
      <p:graphicFrame>
        <p:nvGraphicFramePr>
          <p:cNvPr id="10" name="Tabella 9">
            <a:extLst>
              <a:ext uri="{FF2B5EF4-FFF2-40B4-BE49-F238E27FC236}">
                <a16:creationId xmlns:a16="http://schemas.microsoft.com/office/drawing/2014/main" id="{446E6275-BA17-6447-8D7D-AB8610853CD7}"/>
              </a:ext>
            </a:extLst>
          </p:cNvPr>
          <p:cNvGraphicFramePr>
            <a:graphicFrameLocks noGrp="1"/>
          </p:cNvGraphicFramePr>
          <p:nvPr>
            <p:extLst>
              <p:ext uri="{D42A27DB-BD31-4B8C-83A1-F6EECF244321}">
                <p14:modId xmlns:p14="http://schemas.microsoft.com/office/powerpoint/2010/main" val="453140493"/>
              </p:ext>
            </p:extLst>
          </p:nvPr>
        </p:nvGraphicFramePr>
        <p:xfrm>
          <a:off x="956441" y="1484462"/>
          <a:ext cx="8229598" cy="4259776"/>
        </p:xfrm>
        <a:graphic>
          <a:graphicData uri="http://schemas.openxmlformats.org/drawingml/2006/table">
            <a:tbl>
              <a:tblPr firstRow="1" firstCol="1" bandRow="1">
                <a:tableStyleId>{3C2FFA5D-87B4-456A-9821-1D502468CF0F}</a:tableStyleId>
              </a:tblPr>
              <a:tblGrid>
                <a:gridCol w="2263267">
                  <a:extLst>
                    <a:ext uri="{9D8B030D-6E8A-4147-A177-3AD203B41FA5}">
                      <a16:colId xmlns:a16="http://schemas.microsoft.com/office/drawing/2014/main" val="20000"/>
                    </a:ext>
                  </a:extLst>
                </a:gridCol>
                <a:gridCol w="1339499">
                  <a:extLst>
                    <a:ext uri="{9D8B030D-6E8A-4147-A177-3AD203B41FA5}">
                      <a16:colId xmlns:a16="http://schemas.microsoft.com/office/drawing/2014/main" val="20001"/>
                    </a:ext>
                  </a:extLst>
                </a:gridCol>
                <a:gridCol w="1231932">
                  <a:extLst>
                    <a:ext uri="{9D8B030D-6E8A-4147-A177-3AD203B41FA5}">
                      <a16:colId xmlns:a16="http://schemas.microsoft.com/office/drawing/2014/main" val="20002"/>
                    </a:ext>
                  </a:extLst>
                </a:gridCol>
                <a:gridCol w="1231932">
                  <a:extLst>
                    <a:ext uri="{9D8B030D-6E8A-4147-A177-3AD203B41FA5}">
                      <a16:colId xmlns:a16="http://schemas.microsoft.com/office/drawing/2014/main" val="20003"/>
                    </a:ext>
                  </a:extLst>
                </a:gridCol>
                <a:gridCol w="1133087">
                  <a:extLst>
                    <a:ext uri="{9D8B030D-6E8A-4147-A177-3AD203B41FA5}">
                      <a16:colId xmlns:a16="http://schemas.microsoft.com/office/drawing/2014/main" val="20004"/>
                    </a:ext>
                  </a:extLst>
                </a:gridCol>
                <a:gridCol w="1029881">
                  <a:extLst>
                    <a:ext uri="{9D8B030D-6E8A-4147-A177-3AD203B41FA5}">
                      <a16:colId xmlns:a16="http://schemas.microsoft.com/office/drawing/2014/main" val="20005"/>
                    </a:ext>
                  </a:extLst>
                </a:gridCol>
              </a:tblGrid>
              <a:tr h="724589">
                <a:tc>
                  <a:txBody>
                    <a:bodyPr/>
                    <a:lstStyle/>
                    <a:p>
                      <a:pPr algn="ctr">
                        <a:lnSpc>
                          <a:spcPct val="107000"/>
                        </a:lnSpc>
                        <a:spcAft>
                          <a:spcPts val="0"/>
                        </a:spcAft>
                      </a:pPr>
                      <a:r>
                        <a:rPr lang="it-IT" sz="11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rgbClr val="336699"/>
                      </a:solidFill>
                      <a:prstDash val="solid"/>
                      <a:round/>
                      <a:headEnd type="none" w="med" len="med"/>
                      <a:tailEnd type="none" w="med" len="med"/>
                    </a:lnB>
                  </a:tcPr>
                </a:tc>
                <a:tc>
                  <a:txBody>
                    <a:bodyPr/>
                    <a:lstStyle/>
                    <a:p>
                      <a:pPr algn="ctr">
                        <a:lnSpc>
                          <a:spcPct val="107000"/>
                        </a:lnSpc>
                        <a:spcAft>
                          <a:spcPts val="0"/>
                        </a:spcAft>
                      </a:pPr>
                      <a:r>
                        <a:rPr lang="it-IT" sz="2000" dirty="0">
                          <a:effectLst/>
                        </a:rPr>
                        <a:t>1880 – ‘82</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rgbClr val="336699"/>
                      </a:solidFill>
                      <a:prstDash val="solid"/>
                      <a:round/>
                      <a:headEnd type="none" w="med" len="med"/>
                      <a:tailEnd type="none" w="med" len="med"/>
                    </a:lnB>
                  </a:tcPr>
                </a:tc>
                <a:tc>
                  <a:txBody>
                    <a:bodyPr/>
                    <a:lstStyle/>
                    <a:p>
                      <a:pPr algn="ctr">
                        <a:lnSpc>
                          <a:spcPct val="107000"/>
                        </a:lnSpc>
                        <a:spcAft>
                          <a:spcPts val="0"/>
                        </a:spcAft>
                      </a:pPr>
                      <a:r>
                        <a:rPr lang="it-IT" sz="2000" dirty="0">
                          <a:effectLst/>
                        </a:rPr>
                        <a:t>1930 – ‘32</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rgbClr val="336699"/>
                      </a:solidFill>
                      <a:prstDash val="solid"/>
                      <a:round/>
                      <a:headEnd type="none" w="med" len="med"/>
                      <a:tailEnd type="none" w="med" len="med"/>
                    </a:lnB>
                  </a:tcPr>
                </a:tc>
                <a:tc>
                  <a:txBody>
                    <a:bodyPr/>
                    <a:lstStyle/>
                    <a:p>
                      <a:pPr algn="ctr">
                        <a:lnSpc>
                          <a:spcPct val="107000"/>
                        </a:lnSpc>
                        <a:spcAft>
                          <a:spcPts val="0"/>
                        </a:spcAft>
                      </a:pPr>
                      <a:r>
                        <a:rPr lang="it-IT" sz="2000" dirty="0">
                          <a:effectLst/>
                        </a:rPr>
                        <a:t>1950 – ‘53</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rgbClr val="336699"/>
                      </a:solidFill>
                      <a:prstDash val="solid"/>
                      <a:round/>
                      <a:headEnd type="none" w="med" len="med"/>
                      <a:tailEnd type="none" w="med" len="med"/>
                    </a:lnB>
                  </a:tcPr>
                </a:tc>
                <a:tc>
                  <a:txBody>
                    <a:bodyPr/>
                    <a:lstStyle/>
                    <a:p>
                      <a:pPr algn="ctr">
                        <a:lnSpc>
                          <a:spcPct val="107000"/>
                        </a:lnSpc>
                        <a:spcAft>
                          <a:spcPts val="0"/>
                        </a:spcAft>
                      </a:pPr>
                      <a:r>
                        <a:rPr lang="it-IT" sz="2000" dirty="0">
                          <a:effectLst/>
                        </a:rPr>
                        <a:t>1966</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rgbClr val="336699"/>
                      </a:solidFill>
                      <a:prstDash val="solid"/>
                      <a:round/>
                      <a:headEnd type="none" w="med" len="med"/>
                      <a:tailEnd type="none" w="med" len="med"/>
                    </a:lnB>
                  </a:tcPr>
                </a:tc>
                <a:tc>
                  <a:txBody>
                    <a:bodyPr/>
                    <a:lstStyle/>
                    <a:p>
                      <a:pPr algn="ctr">
                        <a:lnSpc>
                          <a:spcPct val="107000"/>
                        </a:lnSpc>
                        <a:spcAft>
                          <a:spcPts val="0"/>
                        </a:spcAft>
                      </a:pPr>
                      <a:r>
                        <a:rPr lang="it-IT" sz="2000" dirty="0">
                          <a:effectLst/>
                        </a:rPr>
                        <a:t>2015</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rgbClr val="336699"/>
                      </a:solidFill>
                      <a:prstDash val="solid"/>
                      <a:round/>
                      <a:headEnd type="none" w="med" len="med"/>
                      <a:tailEnd type="none" w="med" len="med"/>
                    </a:lnB>
                  </a:tcPr>
                </a:tc>
                <a:extLst>
                  <a:ext uri="{0D108BD9-81ED-4DB2-BD59-A6C34878D82A}">
                    <a16:rowId xmlns:a16="http://schemas.microsoft.com/office/drawing/2014/main" val="10000"/>
                  </a:ext>
                </a:extLst>
              </a:tr>
              <a:tr h="569335">
                <a:tc>
                  <a:txBody>
                    <a:bodyPr/>
                    <a:lstStyle/>
                    <a:p>
                      <a:pPr>
                        <a:lnSpc>
                          <a:spcPct val="107000"/>
                        </a:lnSpc>
                        <a:spcAft>
                          <a:spcPts val="0"/>
                        </a:spcAft>
                      </a:pPr>
                      <a:r>
                        <a:rPr lang="it-IT"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rgbClr val="336699"/>
                      </a:solidFill>
                      <a:prstDash val="solid"/>
                      <a:round/>
                      <a:headEnd type="none" w="med" len="med"/>
                      <a:tailEnd type="none" w="med" len="med"/>
                    </a:lnT>
                  </a:tcPr>
                </a:tc>
                <a:tc>
                  <a:txBody>
                    <a:bodyPr/>
                    <a:lstStyle/>
                    <a:p>
                      <a:pPr>
                        <a:lnSpc>
                          <a:spcPct val="107000"/>
                        </a:lnSpc>
                        <a:spcAft>
                          <a:spcPts val="0"/>
                        </a:spcAft>
                      </a:pPr>
                      <a:r>
                        <a:rPr lang="it-IT"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rgbClr val="336699"/>
                      </a:solidFill>
                      <a:prstDash val="solid"/>
                      <a:round/>
                      <a:headEnd type="none" w="med" len="med"/>
                      <a:tailEnd type="none" w="med" len="med"/>
                    </a:lnT>
                  </a:tcPr>
                </a:tc>
                <a:tc>
                  <a:txBody>
                    <a:bodyPr/>
                    <a:lstStyle/>
                    <a:p>
                      <a:pPr>
                        <a:lnSpc>
                          <a:spcPct val="107000"/>
                        </a:lnSpc>
                        <a:spcAft>
                          <a:spcPts val="0"/>
                        </a:spcAft>
                      </a:pPr>
                      <a:r>
                        <a:rPr lang="it-IT"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rgbClr val="336699"/>
                      </a:solidFill>
                      <a:prstDash val="solid"/>
                      <a:round/>
                      <a:headEnd type="none" w="med" len="med"/>
                      <a:tailEnd type="none" w="med" len="med"/>
                    </a:lnT>
                  </a:tcPr>
                </a:tc>
                <a:tc>
                  <a:txBody>
                    <a:bodyPr/>
                    <a:lstStyle/>
                    <a:p>
                      <a:pPr>
                        <a:lnSpc>
                          <a:spcPct val="107000"/>
                        </a:lnSpc>
                        <a:spcAft>
                          <a:spcPts val="0"/>
                        </a:spcAft>
                      </a:pPr>
                      <a:r>
                        <a:rPr lang="it-IT"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rgbClr val="336699"/>
                      </a:solidFill>
                      <a:prstDash val="solid"/>
                      <a:round/>
                      <a:headEnd type="none" w="med" len="med"/>
                      <a:tailEnd type="none" w="med" len="med"/>
                    </a:lnT>
                  </a:tcPr>
                </a:tc>
                <a:tc>
                  <a:txBody>
                    <a:bodyPr/>
                    <a:lstStyle/>
                    <a:p>
                      <a:pPr>
                        <a:lnSpc>
                          <a:spcPct val="107000"/>
                        </a:lnSpc>
                        <a:spcAft>
                          <a:spcPts val="0"/>
                        </a:spcAft>
                      </a:pPr>
                      <a:r>
                        <a:rPr lang="it-IT"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rgbClr val="336699"/>
                      </a:solidFill>
                      <a:prstDash val="solid"/>
                      <a:round/>
                      <a:headEnd type="none" w="med" len="med"/>
                      <a:tailEnd type="none" w="med" len="med"/>
                    </a:lnT>
                  </a:tcPr>
                </a:tc>
                <a:tc>
                  <a:txBody>
                    <a:bodyPr/>
                    <a:lstStyle/>
                    <a:p>
                      <a:pPr>
                        <a:lnSpc>
                          <a:spcPct val="107000"/>
                        </a:lnSpc>
                        <a:spcAft>
                          <a:spcPts val="0"/>
                        </a:spcAft>
                      </a:pPr>
                      <a:r>
                        <a:rPr lang="it-IT"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rgbClr val="336699"/>
                      </a:solidFill>
                      <a:prstDash val="solid"/>
                      <a:round/>
                      <a:headEnd type="none" w="med" len="med"/>
                      <a:tailEnd type="none" w="med" len="med"/>
                    </a:lnT>
                  </a:tcPr>
                </a:tc>
                <a:extLst>
                  <a:ext uri="{0D108BD9-81ED-4DB2-BD59-A6C34878D82A}">
                    <a16:rowId xmlns:a16="http://schemas.microsoft.com/office/drawing/2014/main" val="10001"/>
                  </a:ext>
                </a:extLst>
              </a:tr>
              <a:tr h="1482926">
                <a:tc>
                  <a:txBody>
                    <a:bodyPr/>
                    <a:lstStyle/>
                    <a:p>
                      <a:pPr>
                        <a:lnSpc>
                          <a:spcPct val="107000"/>
                        </a:lnSpc>
                        <a:spcAft>
                          <a:spcPts val="0"/>
                        </a:spcAft>
                      </a:pPr>
                      <a:r>
                        <a:rPr lang="it-IT" sz="2000" dirty="0">
                          <a:effectLst/>
                        </a:rPr>
                        <a:t>Speranza di vita alla nascita maschi</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000" dirty="0">
                          <a:effectLst/>
                        </a:rPr>
                        <a:t>35,2</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000" dirty="0">
                          <a:effectLst/>
                        </a:rPr>
                        <a:t>53,8</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000" dirty="0">
                          <a:effectLst/>
                          <a:latin typeface="Calibri" panose="020F0502020204030204" pitchFamily="34" charset="0"/>
                          <a:ea typeface="Calibri" panose="020F0502020204030204" pitchFamily="34" charset="0"/>
                          <a:cs typeface="Times New Roman" panose="02020603050405020304" pitchFamily="18" charset="0"/>
                        </a:rPr>
                        <a:t>63,7</a:t>
                      </a:r>
                    </a:p>
                  </a:txBody>
                  <a:tcPr marL="68580" marR="68580" marT="0" marB="0"/>
                </a:tc>
                <a:tc>
                  <a:txBody>
                    <a:bodyPr/>
                    <a:lstStyle/>
                    <a:p>
                      <a:pPr algn="ctr">
                        <a:lnSpc>
                          <a:spcPct val="107000"/>
                        </a:lnSpc>
                        <a:spcAft>
                          <a:spcPts val="0"/>
                        </a:spcAft>
                      </a:pPr>
                      <a:r>
                        <a:rPr lang="it-IT" sz="2000">
                          <a:effectLst/>
                        </a:rPr>
                        <a:t>67,8</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000">
                          <a:effectLst/>
                        </a:rPr>
                        <a:t>80,1</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482926">
                <a:tc>
                  <a:txBody>
                    <a:bodyPr/>
                    <a:lstStyle/>
                    <a:p>
                      <a:pPr>
                        <a:lnSpc>
                          <a:spcPct val="107000"/>
                        </a:lnSpc>
                        <a:spcAft>
                          <a:spcPts val="0"/>
                        </a:spcAft>
                      </a:pPr>
                      <a:r>
                        <a:rPr lang="it-IT" sz="2000" dirty="0">
                          <a:effectLst/>
                        </a:rPr>
                        <a:t>Speranza di vita alla nascita femmine</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000" dirty="0">
                          <a:effectLst/>
                        </a:rPr>
                        <a:t>35,7</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000">
                          <a:effectLst/>
                        </a:rPr>
                        <a:t>56,0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000" dirty="0">
                          <a:effectLst/>
                        </a:rPr>
                        <a:t>67,2</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000" dirty="0">
                          <a:effectLst/>
                        </a:rPr>
                        <a:t>73,4</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000" dirty="0">
                          <a:effectLst/>
                        </a:rPr>
                        <a:t>84,6</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pic>
        <p:nvPicPr>
          <p:cNvPr id="55299" name="Immagine 12">
            <a:extLst>
              <a:ext uri="{FF2B5EF4-FFF2-40B4-BE49-F238E27FC236}">
                <a16:creationId xmlns:a16="http://schemas.microsoft.com/office/drawing/2014/main" id="{29F5861F-C32E-504C-99D1-185E60FF0C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 y="69056"/>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D5FA5377-968B-ABA1-7625-286B10D8BD08}"/>
              </a:ext>
            </a:extLst>
          </p:cNvPr>
          <p:cNvSpPr txBox="1"/>
          <p:nvPr/>
        </p:nvSpPr>
        <p:spPr>
          <a:xfrm>
            <a:off x="9603371" y="2747966"/>
            <a:ext cx="2276585" cy="646331"/>
          </a:xfrm>
          <a:prstGeom prst="rect">
            <a:avLst/>
          </a:prstGeom>
          <a:noFill/>
        </p:spPr>
        <p:txBody>
          <a:bodyPr wrap="none" rtlCol="0">
            <a:spAutoFit/>
          </a:bodyPr>
          <a:lstStyle/>
          <a:p>
            <a:r>
              <a:rPr lang="it-IT" sz="3600" b="1">
                <a:solidFill>
                  <a:srgbClr val="FF0000"/>
                </a:solidFill>
              </a:rPr>
              <a:t>2023:  80,6</a:t>
            </a:r>
          </a:p>
        </p:txBody>
      </p:sp>
      <p:sp>
        <p:nvSpPr>
          <p:cNvPr id="4" name="CasellaDiTesto 3">
            <a:extLst>
              <a:ext uri="{FF2B5EF4-FFF2-40B4-BE49-F238E27FC236}">
                <a16:creationId xmlns:a16="http://schemas.microsoft.com/office/drawing/2014/main" id="{0E987D75-3285-5767-E25A-34CABDE10AB2}"/>
              </a:ext>
            </a:extLst>
          </p:cNvPr>
          <p:cNvSpPr txBox="1"/>
          <p:nvPr/>
        </p:nvSpPr>
        <p:spPr>
          <a:xfrm>
            <a:off x="9603370" y="4451575"/>
            <a:ext cx="2276585" cy="646331"/>
          </a:xfrm>
          <a:prstGeom prst="rect">
            <a:avLst/>
          </a:prstGeom>
          <a:noFill/>
        </p:spPr>
        <p:txBody>
          <a:bodyPr wrap="none" rtlCol="0">
            <a:spAutoFit/>
          </a:bodyPr>
          <a:lstStyle/>
          <a:p>
            <a:r>
              <a:rPr lang="it-IT" sz="3600" b="1">
                <a:solidFill>
                  <a:srgbClr val="FF0000"/>
                </a:solidFill>
              </a:rPr>
              <a:t>2023:  85,0</a:t>
            </a:r>
          </a:p>
        </p:txBody>
      </p:sp>
    </p:spTree>
    <p:extLst>
      <p:ext uri="{BB962C8B-B14F-4D97-AF65-F5344CB8AC3E}">
        <p14:creationId xmlns:p14="http://schemas.microsoft.com/office/powerpoint/2010/main" val="1838350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1C36677-073F-204E-B5DC-2AE181E7986B}"/>
              </a:ext>
            </a:extLst>
          </p:cNvPr>
          <p:cNvSpPr>
            <a:spLocks noChangeArrowheads="1"/>
          </p:cNvSpPr>
          <p:nvPr/>
        </p:nvSpPr>
        <p:spPr bwMode="auto">
          <a:xfrm>
            <a:off x="2070100" y="1012826"/>
            <a:ext cx="8478838" cy="1108075"/>
          </a:xfrm>
          <a:prstGeom prst="rect">
            <a:avLst/>
          </a:prstGeom>
          <a:noFill/>
          <a:ln>
            <a:noFill/>
          </a:ln>
          <a:effectLst/>
        </p:spPr>
        <p:txBody>
          <a:bodyPr lIns="0" tIns="0" rIns="0" bIns="0" anchor="ctr">
            <a:spAutoFit/>
          </a:bodyPr>
          <a:lstStyle/>
          <a:p>
            <a:pPr>
              <a:defRPr/>
            </a:pPr>
            <a:r>
              <a:rPr lang="it-IT" altLang="it-IT" sz="3600" i="1" dirty="0">
                <a:solidFill>
                  <a:schemeClr val="accent1">
                    <a:lumMod val="75000"/>
                  </a:schemeClr>
                </a:solidFill>
                <a:latin typeface="Helvetica Neue" panose="02000503000000020004" pitchFamily="2" charset="0"/>
              </a:rPr>
              <a:t>Tassi di sostituzione lordi della previdenza obbligatoria </a:t>
            </a:r>
            <a:r>
              <a:rPr lang="it-IT" altLang="it-IT" sz="3600" i="1" dirty="0">
                <a:solidFill>
                  <a:srgbClr val="111111"/>
                </a:solidFill>
              </a:rPr>
              <a:t>–</a:t>
            </a:r>
            <a:r>
              <a:rPr lang="it-IT" altLang="it-IT" sz="3600" i="1" dirty="0">
                <a:solidFill>
                  <a:srgbClr val="111111"/>
                </a:solidFill>
                <a:latin typeface="Helvetica Neue" panose="02000503000000020004" pitchFamily="2" charset="0"/>
              </a:rPr>
              <a:t> </a:t>
            </a:r>
            <a:r>
              <a:rPr lang="it-IT" altLang="it-IT" sz="3600" b="1" i="1" dirty="0">
                <a:solidFill>
                  <a:schemeClr val="accent1">
                    <a:lumMod val="75000"/>
                  </a:schemeClr>
                </a:solidFill>
                <a:latin typeface="Helvetica Neue" panose="02000503000000020004" pitchFamily="2" charset="0"/>
              </a:rPr>
              <a:t>lavoratori autonomi</a:t>
            </a:r>
            <a:endParaRPr lang="it-IT" altLang="it-IT" sz="3600" b="1" dirty="0">
              <a:solidFill>
                <a:schemeClr val="accent1">
                  <a:lumMod val="75000"/>
                </a:schemeClr>
              </a:solidFill>
            </a:endParaRPr>
          </a:p>
        </p:txBody>
      </p:sp>
      <p:pic>
        <p:nvPicPr>
          <p:cNvPr id="56322" name="Immagine 12">
            <a:extLst>
              <a:ext uri="{FF2B5EF4-FFF2-40B4-BE49-F238E27FC236}">
                <a16:creationId xmlns:a16="http://schemas.microsoft.com/office/drawing/2014/main" id="{0F44754F-3BCE-FD47-BE32-A3E5BA0058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2" y="53976"/>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Tabella 14">
            <a:extLst>
              <a:ext uri="{FF2B5EF4-FFF2-40B4-BE49-F238E27FC236}">
                <a16:creationId xmlns:a16="http://schemas.microsoft.com/office/drawing/2014/main" id="{B250FC41-A9BB-484A-B9FD-FBD3E5B971D3}"/>
              </a:ext>
            </a:extLst>
          </p:cNvPr>
          <p:cNvGraphicFramePr>
            <a:graphicFrameLocks noGrp="1"/>
          </p:cNvGraphicFramePr>
          <p:nvPr>
            <p:extLst>
              <p:ext uri="{D42A27DB-BD31-4B8C-83A1-F6EECF244321}">
                <p14:modId xmlns:p14="http://schemas.microsoft.com/office/powerpoint/2010/main" val="182515584"/>
              </p:ext>
            </p:extLst>
          </p:nvPr>
        </p:nvGraphicFramePr>
        <p:xfrm>
          <a:off x="1701800" y="2497138"/>
          <a:ext cx="8847138" cy="2481262"/>
        </p:xfrm>
        <a:graphic>
          <a:graphicData uri="http://schemas.openxmlformats.org/drawingml/2006/table">
            <a:tbl>
              <a:tblPr firstRow="1" bandRow="1">
                <a:tableStyleId>{5C22544A-7EE6-4342-B048-85BDC9FD1C3A}</a:tableStyleId>
              </a:tblPr>
              <a:tblGrid>
                <a:gridCol w="1474523">
                  <a:extLst>
                    <a:ext uri="{9D8B030D-6E8A-4147-A177-3AD203B41FA5}">
                      <a16:colId xmlns:a16="http://schemas.microsoft.com/office/drawing/2014/main" val="20000"/>
                    </a:ext>
                  </a:extLst>
                </a:gridCol>
                <a:gridCol w="1474523">
                  <a:extLst>
                    <a:ext uri="{9D8B030D-6E8A-4147-A177-3AD203B41FA5}">
                      <a16:colId xmlns:a16="http://schemas.microsoft.com/office/drawing/2014/main" val="20001"/>
                    </a:ext>
                  </a:extLst>
                </a:gridCol>
                <a:gridCol w="1474523">
                  <a:extLst>
                    <a:ext uri="{9D8B030D-6E8A-4147-A177-3AD203B41FA5}">
                      <a16:colId xmlns:a16="http://schemas.microsoft.com/office/drawing/2014/main" val="20002"/>
                    </a:ext>
                  </a:extLst>
                </a:gridCol>
                <a:gridCol w="1474523">
                  <a:extLst>
                    <a:ext uri="{9D8B030D-6E8A-4147-A177-3AD203B41FA5}">
                      <a16:colId xmlns:a16="http://schemas.microsoft.com/office/drawing/2014/main" val="20003"/>
                    </a:ext>
                  </a:extLst>
                </a:gridCol>
                <a:gridCol w="1474523">
                  <a:extLst>
                    <a:ext uri="{9D8B030D-6E8A-4147-A177-3AD203B41FA5}">
                      <a16:colId xmlns:a16="http://schemas.microsoft.com/office/drawing/2014/main" val="20004"/>
                    </a:ext>
                  </a:extLst>
                </a:gridCol>
                <a:gridCol w="1474523">
                  <a:extLst>
                    <a:ext uri="{9D8B030D-6E8A-4147-A177-3AD203B41FA5}">
                      <a16:colId xmlns:a16="http://schemas.microsoft.com/office/drawing/2014/main" val="20005"/>
                    </a:ext>
                  </a:extLst>
                </a:gridCol>
              </a:tblGrid>
              <a:tr h="1160402">
                <a:tc>
                  <a:txBody>
                    <a:bodyPr/>
                    <a:lstStyle/>
                    <a:p>
                      <a:pPr algn="ctr" fontAlgn="t"/>
                      <a:r>
                        <a:rPr lang="it-IT" sz="3200" dirty="0">
                          <a:effectLst/>
                        </a:rPr>
                        <a:t>2010</a:t>
                      </a:r>
                    </a:p>
                  </a:txBody>
                  <a:tcPr marL="76203" marR="76203" marT="76244" marB="76244">
                    <a:solidFill>
                      <a:srgbClr val="00B050"/>
                    </a:solidFill>
                  </a:tcPr>
                </a:tc>
                <a:tc>
                  <a:txBody>
                    <a:bodyPr/>
                    <a:lstStyle/>
                    <a:p>
                      <a:pPr algn="ctr" fontAlgn="t"/>
                      <a:r>
                        <a:rPr lang="it-IT" sz="3200" dirty="0">
                          <a:effectLst/>
                        </a:rPr>
                        <a:t>2020</a:t>
                      </a:r>
                    </a:p>
                  </a:txBody>
                  <a:tcPr marL="76203" marR="76203" marT="76244" marB="76244">
                    <a:solidFill>
                      <a:srgbClr val="00B050"/>
                    </a:solidFill>
                  </a:tcPr>
                </a:tc>
                <a:tc>
                  <a:txBody>
                    <a:bodyPr/>
                    <a:lstStyle/>
                    <a:p>
                      <a:pPr algn="ctr" fontAlgn="t"/>
                      <a:r>
                        <a:rPr lang="it-IT" sz="3200" dirty="0">
                          <a:effectLst/>
                        </a:rPr>
                        <a:t>2030</a:t>
                      </a:r>
                    </a:p>
                  </a:txBody>
                  <a:tcPr marL="76203" marR="76203" marT="76244" marB="76244">
                    <a:solidFill>
                      <a:srgbClr val="00B050"/>
                    </a:solidFill>
                  </a:tcPr>
                </a:tc>
                <a:tc>
                  <a:txBody>
                    <a:bodyPr/>
                    <a:lstStyle/>
                    <a:p>
                      <a:pPr algn="ctr" fontAlgn="t"/>
                      <a:r>
                        <a:rPr lang="it-IT" sz="3200" dirty="0">
                          <a:effectLst/>
                        </a:rPr>
                        <a:t>2040</a:t>
                      </a:r>
                    </a:p>
                  </a:txBody>
                  <a:tcPr marL="76203" marR="76203" marT="76244" marB="76244">
                    <a:solidFill>
                      <a:srgbClr val="00B050"/>
                    </a:solidFill>
                  </a:tcPr>
                </a:tc>
                <a:tc>
                  <a:txBody>
                    <a:bodyPr/>
                    <a:lstStyle/>
                    <a:p>
                      <a:pPr algn="ctr" fontAlgn="t"/>
                      <a:r>
                        <a:rPr lang="it-IT" sz="3200">
                          <a:effectLst/>
                        </a:rPr>
                        <a:t>2050</a:t>
                      </a:r>
                    </a:p>
                  </a:txBody>
                  <a:tcPr marL="76203" marR="76203" marT="76244" marB="76244">
                    <a:solidFill>
                      <a:srgbClr val="00B050"/>
                    </a:solidFill>
                  </a:tcPr>
                </a:tc>
                <a:tc>
                  <a:txBody>
                    <a:bodyPr/>
                    <a:lstStyle/>
                    <a:p>
                      <a:pPr algn="ctr" fontAlgn="t"/>
                      <a:r>
                        <a:rPr lang="it-IT" sz="3200" dirty="0">
                          <a:effectLst/>
                        </a:rPr>
                        <a:t>2060</a:t>
                      </a:r>
                    </a:p>
                  </a:txBody>
                  <a:tcPr marL="76203" marR="76203" marT="76244" marB="76244">
                    <a:solidFill>
                      <a:srgbClr val="00B050"/>
                    </a:solidFill>
                  </a:tcPr>
                </a:tc>
                <a:extLst>
                  <a:ext uri="{0D108BD9-81ED-4DB2-BD59-A6C34878D82A}">
                    <a16:rowId xmlns:a16="http://schemas.microsoft.com/office/drawing/2014/main" val="10000"/>
                  </a:ext>
                </a:extLst>
              </a:tr>
              <a:tr h="1320860">
                <a:tc>
                  <a:txBody>
                    <a:bodyPr/>
                    <a:lstStyle/>
                    <a:p>
                      <a:pPr algn="ctr" fontAlgn="t"/>
                      <a:endParaRPr lang="it-IT" sz="3200" dirty="0">
                        <a:effectLst/>
                      </a:endParaRPr>
                    </a:p>
                    <a:p>
                      <a:pPr algn="ctr" fontAlgn="t"/>
                      <a:r>
                        <a:rPr lang="it-IT" sz="3200" dirty="0">
                          <a:effectLst/>
                        </a:rPr>
                        <a:t>73,0</a:t>
                      </a:r>
                    </a:p>
                  </a:txBody>
                  <a:tcPr marL="76203" marR="76203" marT="76244" marB="76244">
                    <a:solidFill>
                      <a:schemeClr val="bg2">
                        <a:lumMod val="90000"/>
                      </a:schemeClr>
                    </a:solidFill>
                  </a:tcPr>
                </a:tc>
                <a:tc>
                  <a:txBody>
                    <a:bodyPr/>
                    <a:lstStyle/>
                    <a:p>
                      <a:pPr algn="ctr" fontAlgn="t"/>
                      <a:endParaRPr lang="it-IT" sz="3200" dirty="0">
                        <a:effectLst/>
                      </a:endParaRPr>
                    </a:p>
                    <a:p>
                      <a:pPr algn="ctr" fontAlgn="t"/>
                      <a:r>
                        <a:rPr lang="it-IT" sz="3200" dirty="0">
                          <a:effectLst/>
                        </a:rPr>
                        <a:t>52,9</a:t>
                      </a:r>
                    </a:p>
                  </a:txBody>
                  <a:tcPr marL="76203" marR="76203" marT="76244" marB="76244">
                    <a:solidFill>
                      <a:schemeClr val="bg2">
                        <a:lumMod val="90000"/>
                      </a:schemeClr>
                    </a:solidFill>
                  </a:tcPr>
                </a:tc>
                <a:tc>
                  <a:txBody>
                    <a:bodyPr/>
                    <a:lstStyle/>
                    <a:p>
                      <a:pPr algn="ctr" fontAlgn="t"/>
                      <a:endParaRPr lang="it-IT" sz="3200" dirty="0">
                        <a:effectLst/>
                      </a:endParaRPr>
                    </a:p>
                    <a:p>
                      <a:pPr algn="ctr" fontAlgn="t"/>
                      <a:r>
                        <a:rPr lang="it-IT" sz="3200" dirty="0">
                          <a:effectLst/>
                        </a:rPr>
                        <a:t>45,7</a:t>
                      </a:r>
                    </a:p>
                  </a:txBody>
                  <a:tcPr marL="76203" marR="76203" marT="76244" marB="76244">
                    <a:solidFill>
                      <a:schemeClr val="bg2">
                        <a:lumMod val="90000"/>
                      </a:schemeClr>
                    </a:solidFill>
                  </a:tcPr>
                </a:tc>
                <a:tc>
                  <a:txBody>
                    <a:bodyPr/>
                    <a:lstStyle/>
                    <a:p>
                      <a:pPr algn="ctr" fontAlgn="t"/>
                      <a:endParaRPr lang="it-IT" sz="3200" dirty="0">
                        <a:effectLst/>
                      </a:endParaRPr>
                    </a:p>
                    <a:p>
                      <a:pPr algn="ctr" fontAlgn="t"/>
                      <a:r>
                        <a:rPr lang="it-IT" sz="3200" dirty="0">
                          <a:effectLst/>
                        </a:rPr>
                        <a:t>46,6</a:t>
                      </a:r>
                    </a:p>
                  </a:txBody>
                  <a:tcPr marL="76203" marR="76203" marT="76244" marB="76244">
                    <a:solidFill>
                      <a:schemeClr val="bg2">
                        <a:lumMod val="90000"/>
                      </a:schemeClr>
                    </a:solidFill>
                  </a:tcPr>
                </a:tc>
                <a:tc>
                  <a:txBody>
                    <a:bodyPr/>
                    <a:lstStyle/>
                    <a:p>
                      <a:pPr algn="ctr" fontAlgn="t"/>
                      <a:endParaRPr lang="it-IT" sz="3200" dirty="0">
                        <a:effectLst/>
                      </a:endParaRPr>
                    </a:p>
                    <a:p>
                      <a:pPr algn="ctr" fontAlgn="t"/>
                      <a:r>
                        <a:rPr lang="it-IT" sz="3200" dirty="0">
                          <a:effectLst/>
                        </a:rPr>
                        <a:t>50,2</a:t>
                      </a:r>
                    </a:p>
                  </a:txBody>
                  <a:tcPr marL="76203" marR="76203" marT="76244" marB="76244">
                    <a:solidFill>
                      <a:schemeClr val="bg2">
                        <a:lumMod val="90000"/>
                      </a:schemeClr>
                    </a:solidFill>
                  </a:tcPr>
                </a:tc>
                <a:tc>
                  <a:txBody>
                    <a:bodyPr/>
                    <a:lstStyle/>
                    <a:p>
                      <a:pPr algn="ctr" fontAlgn="t"/>
                      <a:endParaRPr lang="it-IT" sz="3200" dirty="0">
                        <a:effectLst/>
                      </a:endParaRPr>
                    </a:p>
                    <a:p>
                      <a:pPr algn="ctr" fontAlgn="t"/>
                      <a:r>
                        <a:rPr lang="it-IT" sz="3200" dirty="0">
                          <a:effectLst/>
                        </a:rPr>
                        <a:t>51,7</a:t>
                      </a:r>
                    </a:p>
                  </a:txBody>
                  <a:tcPr marL="76203" marR="76203" marT="76244" marB="76244">
                    <a:solidFill>
                      <a:schemeClr val="bg2">
                        <a:lumMod val="90000"/>
                      </a:schemeClr>
                    </a:solidFill>
                  </a:tcPr>
                </a:tc>
                <a:extLst>
                  <a:ext uri="{0D108BD9-81ED-4DB2-BD59-A6C34878D82A}">
                    <a16:rowId xmlns:a16="http://schemas.microsoft.com/office/drawing/2014/main" val="10001"/>
                  </a:ext>
                </a:extLst>
              </a:tr>
            </a:tbl>
          </a:graphicData>
        </a:graphic>
      </p:graphicFrame>
      <p:sp>
        <p:nvSpPr>
          <p:cNvPr id="56346" name="Rettangolo 15">
            <a:extLst>
              <a:ext uri="{FF2B5EF4-FFF2-40B4-BE49-F238E27FC236}">
                <a16:creationId xmlns:a16="http://schemas.microsoft.com/office/drawing/2014/main" id="{6DA7ECAF-28C0-2245-BD41-C09C8F04DB83}"/>
              </a:ext>
            </a:extLst>
          </p:cNvPr>
          <p:cNvSpPr>
            <a:spLocks noChangeArrowheads="1"/>
          </p:cNvSpPr>
          <p:nvPr/>
        </p:nvSpPr>
        <p:spPr bwMode="auto">
          <a:xfrm>
            <a:off x="5375275" y="6388100"/>
            <a:ext cx="50610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solidFill>
                  <a:srgbClr val="111111"/>
                </a:solidFill>
                <a:latin typeface="Helvetica Neue" panose="02000503000000020004" pitchFamily="2" charset="0"/>
              </a:rPr>
              <a:t>Rapporto Ragioneria Generale dello Stato 2021</a:t>
            </a:r>
            <a:endParaRPr lang="it-IT" altLang="it-IT" sz="1800"/>
          </a:p>
        </p:txBody>
      </p:sp>
    </p:spTree>
    <p:extLst>
      <p:ext uri="{BB962C8B-B14F-4D97-AF65-F5344CB8AC3E}">
        <p14:creationId xmlns:p14="http://schemas.microsoft.com/office/powerpoint/2010/main" val="2456003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EF4ECF44-C01A-5546-AF7C-AA383A360163}"/>
              </a:ext>
            </a:extLst>
          </p:cNvPr>
          <p:cNvSpPr>
            <a:spLocks noChangeArrowheads="1"/>
          </p:cNvSpPr>
          <p:nvPr/>
        </p:nvSpPr>
        <p:spPr bwMode="auto">
          <a:xfrm>
            <a:off x="2070100" y="1012826"/>
            <a:ext cx="8478838" cy="1108075"/>
          </a:xfrm>
          <a:prstGeom prst="rect">
            <a:avLst/>
          </a:prstGeom>
          <a:noFill/>
          <a:ln>
            <a:noFill/>
          </a:ln>
          <a:effectLst/>
        </p:spPr>
        <p:txBody>
          <a:bodyPr lIns="0" tIns="0" rIns="0" bIns="0" anchor="ctr">
            <a:spAutoFit/>
          </a:bodyPr>
          <a:lstStyle/>
          <a:p>
            <a:pPr>
              <a:defRPr/>
            </a:pPr>
            <a:r>
              <a:rPr lang="it-IT" altLang="it-IT" sz="3600" i="1" dirty="0">
                <a:solidFill>
                  <a:schemeClr val="accent1">
                    <a:lumMod val="75000"/>
                  </a:schemeClr>
                </a:solidFill>
                <a:latin typeface="Helvetica Neue" panose="02000503000000020004" pitchFamily="2" charset="0"/>
              </a:rPr>
              <a:t>Tassi di sostituzione lordi della previdenza obbligatoria </a:t>
            </a:r>
            <a:r>
              <a:rPr lang="it-IT" altLang="it-IT" sz="3600" i="1" dirty="0">
                <a:solidFill>
                  <a:srgbClr val="111111"/>
                </a:solidFill>
              </a:rPr>
              <a:t>–</a:t>
            </a:r>
            <a:r>
              <a:rPr lang="it-IT" altLang="it-IT" sz="3600" i="1" dirty="0">
                <a:solidFill>
                  <a:srgbClr val="111111"/>
                </a:solidFill>
                <a:latin typeface="Helvetica Neue" panose="02000503000000020004" pitchFamily="2" charset="0"/>
              </a:rPr>
              <a:t> </a:t>
            </a:r>
            <a:r>
              <a:rPr lang="it-IT" altLang="it-IT" sz="3600" b="1" i="1" dirty="0">
                <a:solidFill>
                  <a:schemeClr val="accent1">
                    <a:lumMod val="75000"/>
                  </a:schemeClr>
                </a:solidFill>
                <a:latin typeface="Helvetica Neue" panose="02000503000000020004" pitchFamily="2" charset="0"/>
              </a:rPr>
              <a:t>lavoratori dipendenti</a:t>
            </a:r>
            <a:endParaRPr lang="it-IT" altLang="it-IT" sz="3600" b="1" dirty="0">
              <a:solidFill>
                <a:schemeClr val="accent1">
                  <a:lumMod val="75000"/>
                </a:schemeClr>
              </a:solidFill>
            </a:endParaRPr>
          </a:p>
        </p:txBody>
      </p:sp>
      <p:pic>
        <p:nvPicPr>
          <p:cNvPr id="58370" name="Immagine 12">
            <a:extLst>
              <a:ext uri="{FF2B5EF4-FFF2-40B4-BE49-F238E27FC236}">
                <a16:creationId xmlns:a16="http://schemas.microsoft.com/office/drawing/2014/main" id="{9A19ACD3-5DED-1248-B371-AFB3383CDC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005" y="133815"/>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Tabella 14">
            <a:extLst>
              <a:ext uri="{FF2B5EF4-FFF2-40B4-BE49-F238E27FC236}">
                <a16:creationId xmlns:a16="http://schemas.microsoft.com/office/drawing/2014/main" id="{2798A816-5801-1B4B-9CEB-00C51F74A4DC}"/>
              </a:ext>
            </a:extLst>
          </p:cNvPr>
          <p:cNvGraphicFramePr>
            <a:graphicFrameLocks noGrp="1"/>
          </p:cNvGraphicFramePr>
          <p:nvPr>
            <p:extLst>
              <p:ext uri="{D42A27DB-BD31-4B8C-83A1-F6EECF244321}">
                <p14:modId xmlns:p14="http://schemas.microsoft.com/office/powerpoint/2010/main" val="44602078"/>
              </p:ext>
            </p:extLst>
          </p:nvPr>
        </p:nvGraphicFramePr>
        <p:xfrm>
          <a:off x="1701800" y="2497138"/>
          <a:ext cx="8847138" cy="2481262"/>
        </p:xfrm>
        <a:graphic>
          <a:graphicData uri="http://schemas.openxmlformats.org/drawingml/2006/table">
            <a:tbl>
              <a:tblPr firstRow="1" bandRow="1">
                <a:tableStyleId>{5C22544A-7EE6-4342-B048-85BDC9FD1C3A}</a:tableStyleId>
              </a:tblPr>
              <a:tblGrid>
                <a:gridCol w="1474523">
                  <a:extLst>
                    <a:ext uri="{9D8B030D-6E8A-4147-A177-3AD203B41FA5}">
                      <a16:colId xmlns:a16="http://schemas.microsoft.com/office/drawing/2014/main" val="20000"/>
                    </a:ext>
                  </a:extLst>
                </a:gridCol>
                <a:gridCol w="1474523">
                  <a:extLst>
                    <a:ext uri="{9D8B030D-6E8A-4147-A177-3AD203B41FA5}">
                      <a16:colId xmlns:a16="http://schemas.microsoft.com/office/drawing/2014/main" val="20001"/>
                    </a:ext>
                  </a:extLst>
                </a:gridCol>
                <a:gridCol w="1474523">
                  <a:extLst>
                    <a:ext uri="{9D8B030D-6E8A-4147-A177-3AD203B41FA5}">
                      <a16:colId xmlns:a16="http://schemas.microsoft.com/office/drawing/2014/main" val="20002"/>
                    </a:ext>
                  </a:extLst>
                </a:gridCol>
                <a:gridCol w="1474523">
                  <a:extLst>
                    <a:ext uri="{9D8B030D-6E8A-4147-A177-3AD203B41FA5}">
                      <a16:colId xmlns:a16="http://schemas.microsoft.com/office/drawing/2014/main" val="20003"/>
                    </a:ext>
                  </a:extLst>
                </a:gridCol>
                <a:gridCol w="1474523">
                  <a:extLst>
                    <a:ext uri="{9D8B030D-6E8A-4147-A177-3AD203B41FA5}">
                      <a16:colId xmlns:a16="http://schemas.microsoft.com/office/drawing/2014/main" val="20004"/>
                    </a:ext>
                  </a:extLst>
                </a:gridCol>
                <a:gridCol w="1474523">
                  <a:extLst>
                    <a:ext uri="{9D8B030D-6E8A-4147-A177-3AD203B41FA5}">
                      <a16:colId xmlns:a16="http://schemas.microsoft.com/office/drawing/2014/main" val="20005"/>
                    </a:ext>
                  </a:extLst>
                </a:gridCol>
              </a:tblGrid>
              <a:tr h="1160402">
                <a:tc>
                  <a:txBody>
                    <a:bodyPr/>
                    <a:lstStyle/>
                    <a:p>
                      <a:pPr algn="ctr" fontAlgn="t"/>
                      <a:r>
                        <a:rPr lang="it-IT" sz="3200">
                          <a:effectLst/>
                        </a:rPr>
                        <a:t>2010</a:t>
                      </a:r>
                    </a:p>
                  </a:txBody>
                  <a:tcPr marL="76203" marR="76203" marT="76244" marB="76244">
                    <a:solidFill>
                      <a:srgbClr val="7030A0"/>
                    </a:solidFill>
                  </a:tcPr>
                </a:tc>
                <a:tc>
                  <a:txBody>
                    <a:bodyPr/>
                    <a:lstStyle/>
                    <a:p>
                      <a:pPr algn="ctr" fontAlgn="t"/>
                      <a:r>
                        <a:rPr lang="it-IT" sz="3200">
                          <a:effectLst/>
                        </a:rPr>
                        <a:t>2020</a:t>
                      </a:r>
                    </a:p>
                  </a:txBody>
                  <a:tcPr marL="76203" marR="76203" marT="76244" marB="76244">
                    <a:solidFill>
                      <a:srgbClr val="7030A0"/>
                    </a:solidFill>
                  </a:tcPr>
                </a:tc>
                <a:tc>
                  <a:txBody>
                    <a:bodyPr/>
                    <a:lstStyle/>
                    <a:p>
                      <a:pPr algn="ctr" fontAlgn="t"/>
                      <a:r>
                        <a:rPr lang="it-IT" sz="3200">
                          <a:effectLst/>
                        </a:rPr>
                        <a:t>2030</a:t>
                      </a:r>
                    </a:p>
                  </a:txBody>
                  <a:tcPr marL="76203" marR="76203" marT="76244" marB="76244">
                    <a:solidFill>
                      <a:srgbClr val="7030A0"/>
                    </a:solidFill>
                  </a:tcPr>
                </a:tc>
                <a:tc>
                  <a:txBody>
                    <a:bodyPr/>
                    <a:lstStyle/>
                    <a:p>
                      <a:pPr algn="ctr" fontAlgn="t"/>
                      <a:r>
                        <a:rPr lang="it-IT" sz="3200">
                          <a:effectLst/>
                        </a:rPr>
                        <a:t>2040</a:t>
                      </a:r>
                    </a:p>
                  </a:txBody>
                  <a:tcPr marL="76203" marR="76203" marT="76244" marB="76244">
                    <a:solidFill>
                      <a:srgbClr val="7030A0"/>
                    </a:solidFill>
                  </a:tcPr>
                </a:tc>
                <a:tc>
                  <a:txBody>
                    <a:bodyPr/>
                    <a:lstStyle/>
                    <a:p>
                      <a:pPr algn="ctr" fontAlgn="t"/>
                      <a:r>
                        <a:rPr lang="it-IT" sz="3200">
                          <a:effectLst/>
                        </a:rPr>
                        <a:t>2050</a:t>
                      </a:r>
                    </a:p>
                  </a:txBody>
                  <a:tcPr marL="76203" marR="76203" marT="76244" marB="76244">
                    <a:solidFill>
                      <a:srgbClr val="7030A0"/>
                    </a:solidFill>
                  </a:tcPr>
                </a:tc>
                <a:tc>
                  <a:txBody>
                    <a:bodyPr/>
                    <a:lstStyle/>
                    <a:p>
                      <a:pPr algn="ctr" fontAlgn="t"/>
                      <a:r>
                        <a:rPr lang="it-IT" sz="3200" dirty="0">
                          <a:effectLst/>
                        </a:rPr>
                        <a:t>2060</a:t>
                      </a:r>
                    </a:p>
                  </a:txBody>
                  <a:tcPr marL="76203" marR="76203" marT="76244" marB="76244">
                    <a:solidFill>
                      <a:srgbClr val="7030A0"/>
                    </a:solidFill>
                  </a:tcPr>
                </a:tc>
                <a:extLst>
                  <a:ext uri="{0D108BD9-81ED-4DB2-BD59-A6C34878D82A}">
                    <a16:rowId xmlns:a16="http://schemas.microsoft.com/office/drawing/2014/main" val="10000"/>
                  </a:ext>
                </a:extLst>
              </a:tr>
              <a:tr h="1320860">
                <a:tc>
                  <a:txBody>
                    <a:bodyPr/>
                    <a:lstStyle/>
                    <a:p>
                      <a:pPr algn="ctr" fontAlgn="t"/>
                      <a:endParaRPr lang="it-IT" sz="3200" dirty="0">
                        <a:effectLst/>
                      </a:endParaRPr>
                    </a:p>
                    <a:p>
                      <a:pPr algn="ctr" fontAlgn="t"/>
                      <a:r>
                        <a:rPr lang="it-IT" sz="3200" dirty="0">
                          <a:effectLst/>
                        </a:rPr>
                        <a:t>74,1</a:t>
                      </a:r>
                    </a:p>
                  </a:txBody>
                  <a:tcPr marL="76203" marR="76203" marT="76244" marB="76244"/>
                </a:tc>
                <a:tc>
                  <a:txBody>
                    <a:bodyPr/>
                    <a:lstStyle/>
                    <a:p>
                      <a:pPr algn="ctr" fontAlgn="t"/>
                      <a:endParaRPr lang="it-IT" sz="3200" dirty="0">
                        <a:effectLst/>
                      </a:endParaRPr>
                    </a:p>
                    <a:p>
                      <a:pPr algn="ctr" fontAlgn="t"/>
                      <a:r>
                        <a:rPr lang="it-IT" sz="3200" dirty="0">
                          <a:effectLst/>
                        </a:rPr>
                        <a:t>69,8</a:t>
                      </a:r>
                    </a:p>
                  </a:txBody>
                  <a:tcPr marL="76203" marR="76203" marT="76244" marB="76244"/>
                </a:tc>
                <a:tc>
                  <a:txBody>
                    <a:bodyPr/>
                    <a:lstStyle/>
                    <a:p>
                      <a:pPr algn="ctr" fontAlgn="t"/>
                      <a:endParaRPr lang="it-IT" sz="3200" dirty="0">
                        <a:effectLst/>
                      </a:endParaRPr>
                    </a:p>
                    <a:p>
                      <a:pPr algn="ctr" fontAlgn="t"/>
                      <a:r>
                        <a:rPr lang="it-IT" sz="3200" dirty="0">
                          <a:effectLst/>
                        </a:rPr>
                        <a:t>66,1</a:t>
                      </a:r>
                    </a:p>
                  </a:txBody>
                  <a:tcPr marL="76203" marR="76203" marT="76244" marB="76244"/>
                </a:tc>
                <a:tc>
                  <a:txBody>
                    <a:bodyPr/>
                    <a:lstStyle/>
                    <a:p>
                      <a:pPr algn="ctr" fontAlgn="t"/>
                      <a:endParaRPr lang="it-IT" sz="3200" dirty="0">
                        <a:effectLst/>
                      </a:endParaRPr>
                    </a:p>
                    <a:p>
                      <a:pPr algn="ctr" fontAlgn="t"/>
                      <a:r>
                        <a:rPr lang="it-IT" sz="3200" dirty="0">
                          <a:effectLst/>
                        </a:rPr>
                        <a:t>67,3</a:t>
                      </a:r>
                    </a:p>
                  </a:txBody>
                  <a:tcPr marL="76203" marR="76203" marT="76244" marB="76244"/>
                </a:tc>
                <a:tc>
                  <a:txBody>
                    <a:bodyPr/>
                    <a:lstStyle/>
                    <a:p>
                      <a:pPr algn="ctr" fontAlgn="t"/>
                      <a:endParaRPr lang="it-IT" sz="3200" dirty="0">
                        <a:effectLst/>
                      </a:endParaRPr>
                    </a:p>
                    <a:p>
                      <a:pPr algn="ctr" fontAlgn="t"/>
                      <a:r>
                        <a:rPr lang="it-IT" sz="3200" dirty="0">
                          <a:effectLst/>
                        </a:rPr>
                        <a:t>69,7</a:t>
                      </a:r>
                    </a:p>
                  </a:txBody>
                  <a:tcPr marL="76203" marR="76203" marT="76244" marB="76244"/>
                </a:tc>
                <a:tc>
                  <a:txBody>
                    <a:bodyPr/>
                    <a:lstStyle/>
                    <a:p>
                      <a:pPr algn="ctr" fontAlgn="t"/>
                      <a:endParaRPr lang="it-IT" sz="3200" dirty="0">
                        <a:effectLst/>
                      </a:endParaRPr>
                    </a:p>
                    <a:p>
                      <a:pPr algn="ctr" fontAlgn="t"/>
                      <a:r>
                        <a:rPr lang="it-IT" sz="3200" dirty="0">
                          <a:effectLst/>
                        </a:rPr>
                        <a:t>70,5</a:t>
                      </a:r>
                    </a:p>
                  </a:txBody>
                  <a:tcPr marL="76203" marR="76203" marT="76244" marB="76244"/>
                </a:tc>
                <a:extLst>
                  <a:ext uri="{0D108BD9-81ED-4DB2-BD59-A6C34878D82A}">
                    <a16:rowId xmlns:a16="http://schemas.microsoft.com/office/drawing/2014/main" val="10001"/>
                  </a:ext>
                </a:extLst>
              </a:tr>
            </a:tbl>
          </a:graphicData>
        </a:graphic>
      </p:graphicFrame>
      <p:sp>
        <p:nvSpPr>
          <p:cNvPr id="58394" name="Rettangolo 15">
            <a:extLst>
              <a:ext uri="{FF2B5EF4-FFF2-40B4-BE49-F238E27FC236}">
                <a16:creationId xmlns:a16="http://schemas.microsoft.com/office/drawing/2014/main" id="{CA6DC93A-61BC-1147-B5B9-E74F04373D7D}"/>
              </a:ext>
            </a:extLst>
          </p:cNvPr>
          <p:cNvSpPr>
            <a:spLocks noChangeArrowheads="1"/>
          </p:cNvSpPr>
          <p:nvPr/>
        </p:nvSpPr>
        <p:spPr bwMode="auto">
          <a:xfrm>
            <a:off x="5375275" y="6388100"/>
            <a:ext cx="50610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solidFill>
                  <a:srgbClr val="111111"/>
                </a:solidFill>
                <a:latin typeface="Helvetica Neue" panose="02000503000000020004" pitchFamily="2" charset="0"/>
              </a:rPr>
              <a:t>Rapporto Ragioneria Generale dello Stato 2021</a:t>
            </a:r>
            <a:endParaRPr lang="it-IT" altLang="it-IT" sz="1800"/>
          </a:p>
        </p:txBody>
      </p:sp>
    </p:spTree>
    <p:extLst>
      <p:ext uri="{BB962C8B-B14F-4D97-AF65-F5344CB8AC3E}">
        <p14:creationId xmlns:p14="http://schemas.microsoft.com/office/powerpoint/2010/main" val="3040472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864A9E79-E054-A049-B43B-D11D1A232B65}"/>
              </a:ext>
            </a:extLst>
          </p:cNvPr>
          <p:cNvSpPr>
            <a:spLocks noChangeArrowheads="1"/>
          </p:cNvSpPr>
          <p:nvPr/>
        </p:nvSpPr>
        <p:spPr bwMode="auto">
          <a:xfrm>
            <a:off x="2290764" y="1646238"/>
            <a:ext cx="8061325"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spAutoFit/>
          </a:bodyPr>
          <a:lstStyle>
            <a:lvl1pPr marL="342900" indent="-342900" defTabSz="685800">
              <a:spcBef>
                <a:spcPct val="20000"/>
              </a:spcBef>
              <a:buFont typeface="Arial" panose="020B0604020202020204" pitchFamily="34" charset="0"/>
              <a:buChar char="•"/>
              <a:tabLst>
                <a:tab pos="268288" algn="l"/>
                <a:tab pos="1814513"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defTabSz="685800">
              <a:spcBef>
                <a:spcPct val="20000"/>
              </a:spcBef>
              <a:buFont typeface="Arial" panose="020B0604020202020204" pitchFamily="34" charset="0"/>
              <a:buChar char="–"/>
              <a:tabLst>
                <a:tab pos="268288" algn="l"/>
                <a:tab pos="1814513"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defTabSz="685800">
              <a:spcBef>
                <a:spcPct val="20000"/>
              </a:spcBef>
              <a:buFont typeface="Arial" panose="020B0604020202020204" pitchFamily="34" charset="0"/>
              <a:buChar char="•"/>
              <a:tabLst>
                <a:tab pos="268288" algn="l"/>
                <a:tab pos="1814513"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defTabSz="685800">
              <a:spcBef>
                <a:spcPct val="20000"/>
              </a:spcBef>
              <a:buFont typeface="Arial" panose="020B0604020202020204" pitchFamily="34" charset="0"/>
              <a:buChar char="–"/>
              <a:tabLst>
                <a:tab pos="268288" algn="l"/>
                <a:tab pos="1814513"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defTabSz="685800">
              <a:spcBef>
                <a:spcPct val="20000"/>
              </a:spcBef>
              <a:buFont typeface="Arial" panose="020B0604020202020204" pitchFamily="34" charset="0"/>
              <a:buChar char="»"/>
              <a:tabLst>
                <a:tab pos="268288" algn="l"/>
                <a:tab pos="1814513"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tabLst>
                <a:tab pos="268288" algn="l"/>
                <a:tab pos="1814513"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tabLst>
                <a:tab pos="268288" algn="l"/>
                <a:tab pos="1814513"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tabLst>
                <a:tab pos="268288" algn="l"/>
                <a:tab pos="1814513"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tabLst>
                <a:tab pos="268288" algn="l"/>
                <a:tab pos="1814513" algn="l"/>
              </a:tabLst>
              <a:defRPr sz="2000">
                <a:solidFill>
                  <a:schemeClr val="tx1"/>
                </a:solidFill>
                <a:latin typeface="Calibri" panose="020F0502020204030204" pitchFamily="34" charset="0"/>
                <a:ea typeface="ＭＳ Ｐゴシック" panose="020B0600070205080204" pitchFamily="34" charset="-128"/>
              </a:defRPr>
            </a:lvl9pPr>
          </a:lstStyle>
          <a:p>
            <a:pPr>
              <a:spcBef>
                <a:spcPts val="450"/>
              </a:spcBef>
              <a:buClr>
                <a:srgbClr val="FFCC00"/>
              </a:buClr>
              <a:buFont typeface="Wingdings" pitchFamily="2" charset="2"/>
              <a:buChar char="v"/>
            </a:pPr>
            <a:r>
              <a:rPr lang="it-IT" altLang="it-IT" sz="2200" b="1">
                <a:solidFill>
                  <a:srgbClr val="336699"/>
                </a:solidFill>
                <a:latin typeface="Arial" panose="020B0604020202020204" pitchFamily="34" charset="0"/>
              </a:rPr>
              <a:t>Fondi pensione negoziali o chiusi</a:t>
            </a:r>
            <a:br>
              <a:rPr lang="it-IT" altLang="it-IT" sz="2200">
                <a:solidFill>
                  <a:srgbClr val="336699"/>
                </a:solidFill>
                <a:latin typeface="Arial" panose="020B0604020202020204" pitchFamily="34" charset="0"/>
              </a:rPr>
            </a:br>
            <a:r>
              <a:rPr lang="it-IT" altLang="it-IT" sz="2200">
                <a:solidFill>
                  <a:srgbClr val="336699"/>
                </a:solidFill>
                <a:latin typeface="Arial" panose="020B0604020202020204" pitchFamily="34" charset="0"/>
              </a:rPr>
              <a:t>la cui origine è di natura contrattuale e possono essere istituiti a seguito di accordi promossi da associazioni di categoria;</a:t>
            </a:r>
          </a:p>
          <a:p>
            <a:pPr>
              <a:spcBef>
                <a:spcPts val="450"/>
              </a:spcBef>
              <a:buClr>
                <a:srgbClr val="FFCC00"/>
              </a:buClr>
              <a:buFont typeface="Wingdings" pitchFamily="2" charset="2"/>
              <a:buChar char="v"/>
            </a:pPr>
            <a:endParaRPr lang="it-IT" altLang="it-IT" sz="2200">
              <a:latin typeface="Arial" panose="020B0604020202020204" pitchFamily="34" charset="0"/>
            </a:endParaRPr>
          </a:p>
          <a:p>
            <a:pPr>
              <a:spcBef>
                <a:spcPts val="450"/>
              </a:spcBef>
              <a:buClr>
                <a:srgbClr val="FFCC00"/>
              </a:buClr>
              <a:buFont typeface="Wingdings" pitchFamily="2" charset="2"/>
              <a:buChar char="v"/>
            </a:pPr>
            <a:r>
              <a:rPr lang="it-IT" altLang="it-IT" sz="2200" b="1">
                <a:solidFill>
                  <a:srgbClr val="336699"/>
                </a:solidFill>
                <a:latin typeface="Arial" panose="020B0604020202020204" pitchFamily="34" charset="0"/>
              </a:rPr>
              <a:t>Fondi pensioni aperti</a:t>
            </a:r>
            <a:br>
              <a:rPr lang="it-IT" altLang="it-IT" sz="2200">
                <a:solidFill>
                  <a:srgbClr val="336699"/>
                </a:solidFill>
                <a:latin typeface="Arial" panose="020B0604020202020204" pitchFamily="34" charset="0"/>
              </a:rPr>
            </a:br>
            <a:r>
              <a:rPr lang="it-IT" altLang="it-IT" sz="2200">
                <a:solidFill>
                  <a:srgbClr val="336699"/>
                </a:solidFill>
                <a:latin typeface="Arial" panose="020B0604020202020204" pitchFamily="34" charset="0"/>
              </a:rPr>
              <a:t>istituiti da banche, assicurazioni, SGR e SIM;</a:t>
            </a:r>
            <a:endParaRPr lang="it-IT" altLang="it-IT" sz="2200">
              <a:solidFill>
                <a:srgbClr val="336699"/>
              </a:solidFill>
              <a:latin typeface="Arial" panose="020B0604020202020204" pitchFamily="34" charset="0"/>
              <a:cs typeface="Arial" panose="020B0604020202020204" pitchFamily="34" charset="0"/>
            </a:endParaRPr>
          </a:p>
          <a:p>
            <a:pPr>
              <a:spcBef>
                <a:spcPts val="450"/>
              </a:spcBef>
              <a:buClr>
                <a:srgbClr val="FFCC00"/>
              </a:buClr>
              <a:buFont typeface="Wingdings" pitchFamily="2" charset="2"/>
              <a:buChar char="v"/>
            </a:pPr>
            <a:endParaRPr lang="it-IT" altLang="it-IT" sz="2200" b="1">
              <a:latin typeface="Arial" panose="020B0604020202020204" pitchFamily="34" charset="0"/>
            </a:endParaRPr>
          </a:p>
          <a:p>
            <a:pPr>
              <a:spcBef>
                <a:spcPts val="450"/>
              </a:spcBef>
              <a:buClr>
                <a:srgbClr val="FFCC00"/>
              </a:buClr>
              <a:buFont typeface="Wingdings" pitchFamily="2" charset="2"/>
              <a:buChar char="v"/>
            </a:pPr>
            <a:r>
              <a:rPr lang="it-IT" altLang="it-IT" sz="2200" b="1">
                <a:solidFill>
                  <a:srgbClr val="336699"/>
                </a:solidFill>
                <a:latin typeface="Arial" panose="020B0604020202020204" pitchFamily="34" charset="0"/>
              </a:rPr>
              <a:t>PIP</a:t>
            </a:r>
            <a:br>
              <a:rPr lang="it-IT" altLang="it-IT" sz="2200" b="1">
                <a:solidFill>
                  <a:srgbClr val="336699"/>
                </a:solidFill>
                <a:latin typeface="Arial" panose="020B0604020202020204" pitchFamily="34" charset="0"/>
              </a:rPr>
            </a:br>
            <a:r>
              <a:rPr lang="it-IT" altLang="it-IT" sz="2200">
                <a:solidFill>
                  <a:srgbClr val="336699"/>
                </a:solidFill>
                <a:latin typeface="Arial" panose="020B0604020202020204" pitchFamily="34" charset="0"/>
              </a:rPr>
              <a:t>ovvero Piani Individuali Pensionistici di tipo assicurativo istituiti da assicurazioni ed esclusivamente individuali; </a:t>
            </a:r>
          </a:p>
          <a:p>
            <a:pPr>
              <a:spcBef>
                <a:spcPts val="450"/>
              </a:spcBef>
              <a:buClr>
                <a:srgbClr val="FFCC00"/>
              </a:buClr>
              <a:buFont typeface="Wingdings" pitchFamily="2" charset="2"/>
              <a:buChar char="v"/>
            </a:pPr>
            <a:endParaRPr lang="it-IT" altLang="it-IT" sz="2200">
              <a:latin typeface="Arial" panose="020B0604020202020204" pitchFamily="34" charset="0"/>
            </a:endParaRPr>
          </a:p>
        </p:txBody>
      </p:sp>
      <p:sp>
        <p:nvSpPr>
          <p:cNvPr id="7" name="Rectangle 3">
            <a:extLst>
              <a:ext uri="{FF2B5EF4-FFF2-40B4-BE49-F238E27FC236}">
                <a16:creationId xmlns:a16="http://schemas.microsoft.com/office/drawing/2014/main" id="{5EEDCAB4-6454-C04E-A0FD-C3940B895A8E}"/>
              </a:ext>
            </a:extLst>
          </p:cNvPr>
          <p:cNvSpPr>
            <a:spLocks/>
          </p:cNvSpPr>
          <p:nvPr/>
        </p:nvSpPr>
        <p:spPr bwMode="auto">
          <a:xfrm>
            <a:off x="2605088" y="644525"/>
            <a:ext cx="7219950" cy="400050"/>
          </a:xfrm>
          <a:prstGeom prst="rect">
            <a:avLst/>
          </a:prstGeom>
          <a:noFill/>
          <a:ln w="12700" cap="rnd">
            <a:noFill/>
            <a:round/>
            <a:headEnd type="none" w="med" len="med"/>
            <a:tailEnd type="none" w="med" len="med"/>
          </a:ln>
        </p:spPr>
        <p:txBody>
          <a:bodyPr lIns="0" tIns="0" rIns="0" bIns="0"/>
          <a:lstStyle/>
          <a:p>
            <a:pPr algn="ctr" defTabSz="685800">
              <a:defRPr/>
            </a:pPr>
            <a:r>
              <a:rPr lang="it-IT" sz="3600" b="1" kern="0" dirty="0">
                <a:solidFill>
                  <a:schemeClr val="accent1">
                    <a:lumMod val="75000"/>
                  </a:schemeClr>
                </a:solidFill>
                <a:latin typeface="Arial" panose="020B0604020202020204" pitchFamily="34" charset="0"/>
                <a:ea typeface="Chalet-LondonNineteenEighty" charset="0"/>
                <a:cs typeface="Arial" panose="020B0604020202020204" pitchFamily="34" charset="0"/>
                <a:sym typeface="Chalet-LondonNineteenEighty" charset="0"/>
              </a:rPr>
              <a:t>Previdenza complementare</a:t>
            </a:r>
          </a:p>
        </p:txBody>
      </p:sp>
      <p:sp>
        <p:nvSpPr>
          <p:cNvPr id="9" name="Rectangle 3">
            <a:extLst>
              <a:ext uri="{FF2B5EF4-FFF2-40B4-BE49-F238E27FC236}">
                <a16:creationId xmlns:a16="http://schemas.microsoft.com/office/drawing/2014/main" id="{899C7DC3-854C-8642-AD72-0FA220897FBE}"/>
              </a:ext>
            </a:extLst>
          </p:cNvPr>
          <p:cNvSpPr>
            <a:spLocks/>
          </p:cNvSpPr>
          <p:nvPr/>
        </p:nvSpPr>
        <p:spPr bwMode="auto">
          <a:xfrm rot="5400000">
            <a:off x="2894013" y="5411788"/>
            <a:ext cx="274638" cy="728663"/>
          </a:xfrm>
          <a:prstGeom prst="rect">
            <a:avLst/>
          </a:prstGeom>
          <a:noFill/>
          <a:ln w="12700" cap="rnd">
            <a:noFill/>
            <a:round/>
            <a:headEnd type="none" w="med" len="med"/>
            <a:tailEnd type="none" w="med" len="med"/>
          </a:ln>
        </p:spPr>
        <p:txBody>
          <a:bodyPr vert="vert270" lIns="0" tIns="0" rIns="0" bIns="0"/>
          <a:lstStyle/>
          <a:p>
            <a:pPr algn="ctr" defTabSz="685800">
              <a:defRPr/>
            </a:pPr>
            <a:endParaRPr lang="it-IT" sz="1200" b="1" kern="0" dirty="0">
              <a:solidFill>
                <a:prstClr val="white"/>
              </a:solidFill>
              <a:latin typeface="Tw Cen MT" panose="020B0602020104020603"/>
              <a:ea typeface="Chalet-LondonNineteenEighty" charset="0"/>
              <a:cs typeface="Chalet-LondonNineteenEighty" charset="0"/>
              <a:sym typeface="Chalet-LondonNineteenEighty" charset="0"/>
            </a:endParaRPr>
          </a:p>
        </p:txBody>
      </p:sp>
      <p:pic>
        <p:nvPicPr>
          <p:cNvPr id="60420" name="Picture 1">
            <a:extLst>
              <a:ext uri="{FF2B5EF4-FFF2-40B4-BE49-F238E27FC236}">
                <a16:creationId xmlns:a16="http://schemas.microsoft.com/office/drawing/2014/main" id="{E4BEC5FB-1011-4C42-820A-EA741036D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940" t="35063" r="44850" b="5008"/>
          <a:stretch>
            <a:fillRect/>
          </a:stretch>
        </p:blipFill>
        <p:spPr bwMode="auto">
          <a:xfrm>
            <a:off x="1898651" y="6189664"/>
            <a:ext cx="18256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3">
            <a:extLst>
              <a:ext uri="{FF2B5EF4-FFF2-40B4-BE49-F238E27FC236}">
                <a16:creationId xmlns:a16="http://schemas.microsoft.com/office/drawing/2014/main" id="{70DD64C5-AF32-C94B-A0A1-6D8E54FAC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008" r="49823" b="60117"/>
          <a:stretch>
            <a:fillRect/>
          </a:stretch>
        </p:blipFill>
        <p:spPr bwMode="auto">
          <a:xfrm>
            <a:off x="1733551" y="5883275"/>
            <a:ext cx="328613"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Picture 4">
            <a:extLst>
              <a:ext uri="{FF2B5EF4-FFF2-40B4-BE49-F238E27FC236}">
                <a16:creationId xmlns:a16="http://schemas.microsoft.com/office/drawing/2014/main" id="{7870AB98-BF58-E64E-A4BD-B67C3779A3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823" t="30054" r="4982" b="30054"/>
          <a:stretch>
            <a:fillRect/>
          </a:stretch>
        </p:blipFill>
        <p:spPr bwMode="auto">
          <a:xfrm>
            <a:off x="2035175" y="6070600"/>
            <a:ext cx="2984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0423" name="Picture 5">
            <a:extLst>
              <a:ext uri="{FF2B5EF4-FFF2-40B4-BE49-F238E27FC236}">
                <a16:creationId xmlns:a16="http://schemas.microsoft.com/office/drawing/2014/main" id="{F46F497E-5E7A-7B4E-8EF6-59AD40674D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4850" r="9966" b="60117"/>
          <a:stretch>
            <a:fillRect/>
          </a:stretch>
        </p:blipFill>
        <p:spPr bwMode="auto">
          <a:xfrm>
            <a:off x="2036763" y="5845176"/>
            <a:ext cx="2968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 name="Picture 6">
            <a:extLst>
              <a:ext uri="{FF2B5EF4-FFF2-40B4-BE49-F238E27FC236}">
                <a16:creationId xmlns:a16="http://schemas.microsoft.com/office/drawing/2014/main" id="{03D6F3D1-8475-DE4A-8E61-C314D90F01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966" t="35063" r="44850" b="25044"/>
          <a:stretch>
            <a:fillRect/>
          </a:stretch>
        </p:blipFill>
        <p:spPr bwMode="auto">
          <a:xfrm>
            <a:off x="1754189" y="6119813"/>
            <a:ext cx="2952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0425" name="Picture 7">
            <a:extLst>
              <a:ext uri="{FF2B5EF4-FFF2-40B4-BE49-F238E27FC236}">
                <a16:creationId xmlns:a16="http://schemas.microsoft.com/office/drawing/2014/main" id="{00713C1B-D721-5A45-8FC7-452A8E3F66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9900" t="25044" r="34883" b="50099"/>
          <a:stretch>
            <a:fillRect/>
          </a:stretch>
        </p:blipFill>
        <p:spPr bwMode="auto">
          <a:xfrm>
            <a:off x="1911351" y="6045200"/>
            <a:ext cx="23336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0426" name="Immagine 2">
            <a:extLst>
              <a:ext uri="{FF2B5EF4-FFF2-40B4-BE49-F238E27FC236}">
                <a16:creationId xmlns:a16="http://schemas.microsoft.com/office/drawing/2014/main" id="{518EAB36-180A-B844-9F11-A9E27AD12E2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3122" y="165100"/>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4074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4" fill="hold" nodeType="after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par>
                          <p:cTn id="9" fill="hold" nodeType="afterGroup">
                            <p:stCondLst>
                              <p:cond delay="500"/>
                            </p:stCondLst>
                            <p:childTnLst>
                              <p:par>
                                <p:cTn id="10" presetID="2" presetClass="exit" presetSubtype="4" fill="hold" nodeType="afterEffect">
                                  <p:stCondLst>
                                    <p:cond delay="0"/>
                                  </p:stCondLst>
                                  <p:childTnLst>
                                    <p:anim calcmode="lin" valueType="num">
                                      <p:cBhvr additive="base">
                                        <p:cTn id="11" dur="500"/>
                                        <p:tgtEl>
                                          <p:spTgt spid="14"/>
                                        </p:tgtEl>
                                        <p:attrNameLst>
                                          <p:attrName>ppt_x</p:attrName>
                                        </p:attrNameLst>
                                      </p:cBhvr>
                                      <p:tavLst>
                                        <p:tav tm="0">
                                          <p:val>
                                            <p:strVal val="ppt_x"/>
                                          </p:val>
                                        </p:tav>
                                        <p:tav tm="100000">
                                          <p:val>
                                            <p:strVal val="ppt_x"/>
                                          </p:val>
                                        </p:tav>
                                      </p:tavLst>
                                    </p:anim>
                                    <p:anim calcmode="lin" valueType="num">
                                      <p:cBhvr additive="base">
                                        <p:cTn id="12" dur="500"/>
                                        <p:tgtEl>
                                          <p:spTgt spid="14"/>
                                        </p:tgtEl>
                                        <p:attrNameLst>
                                          <p:attrName>ppt_y</p:attrName>
                                        </p:attrNameLst>
                                      </p:cBhvr>
                                      <p:tavLst>
                                        <p:tav tm="0">
                                          <p:val>
                                            <p:strVal val="ppt_y"/>
                                          </p:val>
                                        </p:tav>
                                        <p:tav tm="100000">
                                          <p:val>
                                            <p:strVal val="1+ppt_h/2"/>
                                          </p:val>
                                        </p:tav>
                                      </p:tavLst>
                                    </p:anim>
                                    <p:set>
                                      <p:cBhvr>
                                        <p:cTn id="13" dur="1" fill="hold">
                                          <p:stCondLst>
                                            <p:cond delay="499"/>
                                          </p:stCondLst>
                                        </p:cTn>
                                        <p:tgtEl>
                                          <p:spTgt spid="14"/>
                                        </p:tgtEl>
                                        <p:attrNameLst>
                                          <p:attrName>style.visibility</p:attrName>
                                        </p:attrNameLst>
                                      </p:cBhvr>
                                      <p:to>
                                        <p:strVal val="hidden"/>
                                      </p:to>
                                    </p:set>
                                  </p:childTnLst>
                                </p:cTn>
                              </p:par>
                            </p:childTnLst>
                          </p:cTn>
                        </p:par>
                        <p:par>
                          <p:cTn id="14" fill="hold" nodeType="afterGroup">
                            <p:stCondLst>
                              <p:cond delay="1000"/>
                            </p:stCondLst>
                            <p:childTnLst>
                              <p:par>
                                <p:cTn id="15" presetID="2" presetClass="exit" presetSubtype="4" fill="hold" nodeType="afterEffect">
                                  <p:stCondLst>
                                    <p:cond delay="0"/>
                                  </p:stCondLst>
                                  <p:childTnLst>
                                    <p:anim calcmode="lin" valueType="num">
                                      <p:cBhvr additive="base">
                                        <p:cTn id="16" dur="500"/>
                                        <p:tgtEl>
                                          <p:spTgt spid="11"/>
                                        </p:tgtEl>
                                        <p:attrNameLst>
                                          <p:attrName>ppt_x</p:attrName>
                                        </p:attrNameLst>
                                      </p:cBhvr>
                                      <p:tavLst>
                                        <p:tav tm="0">
                                          <p:val>
                                            <p:strVal val="ppt_x"/>
                                          </p:val>
                                        </p:tav>
                                        <p:tav tm="100000">
                                          <p:val>
                                            <p:strVal val="ppt_x"/>
                                          </p:val>
                                        </p:tav>
                                      </p:tavLst>
                                    </p:anim>
                                    <p:anim calcmode="lin" valueType="num">
                                      <p:cBhvr additive="base">
                                        <p:cTn id="17" dur="500"/>
                                        <p:tgtEl>
                                          <p:spTgt spid="11"/>
                                        </p:tgtEl>
                                        <p:attrNameLst>
                                          <p:attrName>ppt_y</p:attrName>
                                        </p:attrNameLst>
                                      </p:cBhvr>
                                      <p:tavLst>
                                        <p:tav tm="0">
                                          <p:val>
                                            <p:strVal val="ppt_y"/>
                                          </p:val>
                                        </p:tav>
                                        <p:tav tm="100000">
                                          <p:val>
                                            <p:strVal val="1+ppt_h/2"/>
                                          </p:val>
                                        </p:tav>
                                      </p:tavLst>
                                    </p:anim>
                                    <p:set>
                                      <p:cBhvr>
                                        <p:cTn id="18" dur="1" fill="hold">
                                          <p:stCondLst>
                                            <p:cond delay="499"/>
                                          </p:stCondLst>
                                        </p:cTn>
                                        <p:tgtEl>
                                          <p:spTgt spid="11"/>
                                        </p:tgtEl>
                                        <p:attrNameLst>
                                          <p:attrName>style.visibility</p:attrName>
                                        </p:attrNameLst>
                                      </p:cBhvr>
                                      <p:to>
                                        <p:strVal val="hidden"/>
                                      </p:to>
                                    </p:set>
                                  </p:childTnLst>
                                </p:cTn>
                              </p:par>
                            </p:childTnLst>
                          </p:cTn>
                        </p:par>
                        <p:par>
                          <p:cTn id="19" fill="hold" nodeType="afterGroup">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par>
                          <p:cTn id="23" fill="hold" nodeType="afterGroup">
                            <p:stCondLst>
                              <p:cond delay="3500"/>
                            </p:stCondLst>
                            <p:childTnLst>
                              <p:par>
                                <p:cTn id="24" presetID="2" presetClass="entr" presetSubtype="4" fill="hold" grpId="0" nodeType="after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 calcmode="lin" valueType="num">
                                      <p:cBhvr additive="base">
                                        <p:cTn id="2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4000"/>
                            </p:stCondLst>
                            <p:childTnLst>
                              <p:par>
                                <p:cTn id="29" presetID="2" presetClass="entr" presetSubtype="4" fill="hold" grpId="0"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4500"/>
                            </p:stCondLst>
                            <p:childTnLst>
                              <p:par>
                                <p:cTn id="34" presetID="2" presetClass="entr" presetSubtype="4" fill="hold" grpId="0" nodeType="after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DCAD770E-4983-4946-9F85-FD26B69F264C}"/>
              </a:ext>
            </a:extLst>
          </p:cNvPr>
          <p:cNvSpPr>
            <a:spLocks noGrp="1" noChangeArrowheads="1"/>
          </p:cNvSpPr>
          <p:nvPr>
            <p:ph type="title"/>
          </p:nvPr>
        </p:nvSpPr>
        <p:spPr>
          <a:xfrm>
            <a:off x="2143125" y="320675"/>
            <a:ext cx="8229600" cy="1143000"/>
          </a:xfrm>
        </p:spPr>
        <p:txBody>
          <a:bodyPr rtlCol="0">
            <a:normAutofit/>
          </a:bodyPr>
          <a:lstStyle/>
          <a:p>
            <a:pPr>
              <a:defRPr/>
            </a:pPr>
            <a:r>
              <a:rPr lang="it-IT" sz="3200" b="1" dirty="0">
                <a:solidFill>
                  <a:schemeClr val="accent1">
                    <a:lumMod val="75000"/>
                  </a:schemeClr>
                </a:solidFill>
                <a:latin typeface="Arial" panose="020B0604020202020204" pitchFamily="34" charset="0"/>
                <a:cs typeface="Arial" panose="020B0604020202020204" pitchFamily="34" charset="0"/>
              </a:rPr>
              <a:t>FISCO (quasi) AMICO</a:t>
            </a:r>
          </a:p>
        </p:txBody>
      </p:sp>
      <p:sp>
        <p:nvSpPr>
          <p:cNvPr id="61442" name="Rectangle 3">
            <a:extLst>
              <a:ext uri="{FF2B5EF4-FFF2-40B4-BE49-F238E27FC236}">
                <a16:creationId xmlns:a16="http://schemas.microsoft.com/office/drawing/2014/main" id="{925137D6-D5D1-6C44-B86A-A4F3648A28FE}"/>
              </a:ext>
            </a:extLst>
          </p:cNvPr>
          <p:cNvSpPr>
            <a:spLocks noGrp="1"/>
          </p:cNvSpPr>
          <p:nvPr>
            <p:ph type="body" idx="1"/>
          </p:nvPr>
        </p:nvSpPr>
        <p:spPr>
          <a:xfrm>
            <a:off x="1981200" y="1463675"/>
            <a:ext cx="8229600" cy="1690688"/>
          </a:xfrm>
        </p:spPr>
        <p:txBody>
          <a:bodyPr/>
          <a:lstStyle/>
          <a:p>
            <a:pPr eaLnBrk="1" hangingPunct="1">
              <a:lnSpc>
                <a:spcPct val="80000"/>
              </a:lnSpc>
              <a:buClr>
                <a:srgbClr val="FFCC00"/>
              </a:buClr>
              <a:buFont typeface="Wingdings" pitchFamily="2" charset="2"/>
              <a:buChar char="v"/>
            </a:pPr>
            <a:r>
              <a:rPr lang="it-IT" altLang="it-IT" sz="2200">
                <a:solidFill>
                  <a:srgbClr val="376092"/>
                </a:solidFill>
                <a:latin typeface="Arial" panose="020B0604020202020204" pitchFamily="34" charset="0"/>
                <a:cs typeface="Arial" panose="020B0604020202020204" pitchFamily="34" charset="0"/>
              </a:rPr>
              <a:t>Deducibilità dal reddito complessivo fino a 5.164,57 euro ogni anno;</a:t>
            </a:r>
          </a:p>
          <a:p>
            <a:pPr eaLnBrk="1" hangingPunct="1">
              <a:lnSpc>
                <a:spcPct val="80000"/>
              </a:lnSpc>
              <a:buClr>
                <a:srgbClr val="FFCC00"/>
              </a:buClr>
              <a:buFont typeface="Wingdings" pitchFamily="2" charset="2"/>
              <a:buChar char="v"/>
            </a:pPr>
            <a:r>
              <a:rPr lang="it-IT" altLang="it-IT" sz="2200">
                <a:solidFill>
                  <a:srgbClr val="376092"/>
                </a:solidFill>
                <a:latin typeface="Arial" panose="020B0604020202020204" pitchFamily="34" charset="0"/>
                <a:cs typeface="Arial" panose="020B0604020202020204" pitchFamily="34" charset="0"/>
              </a:rPr>
              <a:t>I rendimenti sono tassati al 20% rispetto al 26%;</a:t>
            </a:r>
          </a:p>
          <a:p>
            <a:pPr eaLnBrk="1" hangingPunct="1">
              <a:lnSpc>
                <a:spcPct val="80000"/>
              </a:lnSpc>
              <a:buClr>
                <a:srgbClr val="FFCC00"/>
              </a:buClr>
              <a:buFont typeface="Wingdings" pitchFamily="2" charset="2"/>
              <a:buChar char="v"/>
            </a:pPr>
            <a:r>
              <a:rPr lang="it-IT" altLang="it-IT" sz="2200">
                <a:solidFill>
                  <a:srgbClr val="376092"/>
                </a:solidFill>
                <a:latin typeface="Arial" panose="020B0604020202020204" pitchFamily="34" charset="0"/>
                <a:cs typeface="Arial" panose="020B0604020202020204" pitchFamily="34" charset="0"/>
              </a:rPr>
              <a:t>La tassazione al momento del pensionamento è al 15% e ridotta progressivamente per chi è iscritto da più di 15 anni.  </a:t>
            </a:r>
          </a:p>
          <a:p>
            <a:pPr eaLnBrk="1" hangingPunct="1">
              <a:lnSpc>
                <a:spcPct val="80000"/>
              </a:lnSpc>
              <a:buClr>
                <a:srgbClr val="CC9900"/>
              </a:buClr>
              <a:buFont typeface="Arial" panose="020B0604020202020204" pitchFamily="34" charset="0"/>
              <a:buNone/>
            </a:pPr>
            <a:endParaRPr lang="it-IT" altLang="it-IT" sz="1900">
              <a:solidFill>
                <a:srgbClr val="FFFFFF"/>
              </a:solidFill>
              <a:latin typeface="Arial" panose="020B0604020202020204" pitchFamily="34" charset="0"/>
              <a:cs typeface="Arial" panose="020B0604020202020204" pitchFamily="34" charset="0"/>
            </a:endParaRPr>
          </a:p>
        </p:txBody>
      </p:sp>
      <p:pic>
        <p:nvPicPr>
          <p:cNvPr id="61443" name="Immagine 3">
            <a:extLst>
              <a:ext uri="{FF2B5EF4-FFF2-40B4-BE49-F238E27FC236}">
                <a16:creationId xmlns:a16="http://schemas.microsoft.com/office/drawing/2014/main" id="{9A6DE87F-4D18-094F-B321-62B349C1EF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307" y="167268"/>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ttangolo 1">
            <a:extLst>
              <a:ext uri="{FF2B5EF4-FFF2-40B4-BE49-F238E27FC236}">
                <a16:creationId xmlns:a16="http://schemas.microsoft.com/office/drawing/2014/main" id="{AB740D1B-C505-A944-AD07-460E7CFA360B}"/>
              </a:ext>
            </a:extLst>
          </p:cNvPr>
          <p:cNvSpPr>
            <a:spLocks noChangeArrowheads="1"/>
          </p:cNvSpPr>
          <p:nvPr/>
        </p:nvSpPr>
        <p:spPr bwMode="auto">
          <a:xfrm>
            <a:off x="1981200" y="3154364"/>
            <a:ext cx="8229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b="1">
                <a:solidFill>
                  <a:srgbClr val="376092"/>
                </a:solidFill>
                <a:latin typeface="Arial" panose="020B0604020202020204" pitchFamily="34" charset="0"/>
                <a:cs typeface="Arial" panose="020B0604020202020204" pitchFamily="34" charset="0"/>
              </a:rPr>
              <a:t>Eppure poco successo della Previdenza Complementare: PERCHÈ? </a:t>
            </a:r>
          </a:p>
        </p:txBody>
      </p:sp>
      <p:sp>
        <p:nvSpPr>
          <p:cNvPr id="61445" name="Rectangle 3">
            <a:extLst>
              <a:ext uri="{FF2B5EF4-FFF2-40B4-BE49-F238E27FC236}">
                <a16:creationId xmlns:a16="http://schemas.microsoft.com/office/drawing/2014/main" id="{EC963A4A-232A-694F-B859-061707D368A4}"/>
              </a:ext>
            </a:extLst>
          </p:cNvPr>
          <p:cNvSpPr txBox="1">
            <a:spLocks noChangeArrowheads="1"/>
          </p:cNvSpPr>
          <p:nvPr/>
        </p:nvSpPr>
        <p:spPr bwMode="auto">
          <a:xfrm>
            <a:off x="1981200" y="4230689"/>
            <a:ext cx="82296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90000"/>
              </a:lnSpc>
              <a:buClr>
                <a:srgbClr val="FFCC00"/>
              </a:buClr>
              <a:buFont typeface="Wingdings" pitchFamily="2" charset="2"/>
              <a:buChar char="v"/>
            </a:pPr>
            <a:r>
              <a:rPr lang="it-IT" altLang="it-IT" sz="2200">
                <a:solidFill>
                  <a:srgbClr val="376092"/>
                </a:solidFill>
                <a:latin typeface="Arial" panose="020B0604020202020204" pitchFamily="34" charset="0"/>
                <a:cs typeface="Arial" panose="020B0604020202020204" pitchFamily="34" charset="0"/>
              </a:rPr>
              <a:t>Voragine informativa sia per i giovani lavoratori che per i liberi professionisti: nessuno li ha mai adeguatamente informati sugli evidenti vantaggi fiscali e sulla necessità di integrare la loro futura pensione;</a:t>
            </a:r>
          </a:p>
          <a:p>
            <a:pPr eaLnBrk="1" hangingPunct="1">
              <a:lnSpc>
                <a:spcPct val="90000"/>
              </a:lnSpc>
              <a:buClr>
                <a:srgbClr val="FFCC00"/>
              </a:buClr>
              <a:buFont typeface="Wingdings" pitchFamily="2" charset="2"/>
              <a:buChar char="v"/>
            </a:pPr>
            <a:r>
              <a:rPr lang="it-IT" altLang="it-IT" sz="2200">
                <a:solidFill>
                  <a:srgbClr val="376092"/>
                </a:solidFill>
                <a:latin typeface="Arial" panose="020B0604020202020204" pitchFamily="34" charset="0"/>
                <a:cs typeface="Arial" panose="020B0604020202020204" pitchFamily="34" charset="0"/>
              </a:rPr>
              <a:t>Le numerose crisi nei mercati finanziari, nell’ultimo decennio, hanno rallentato il processo di sviluppo della previdenza complementare. </a:t>
            </a:r>
          </a:p>
          <a:p>
            <a:pPr eaLnBrk="1" hangingPunct="1">
              <a:lnSpc>
                <a:spcPct val="90000"/>
              </a:lnSpc>
              <a:buClr>
                <a:srgbClr val="CC9900"/>
              </a:buClr>
              <a:buFont typeface="Arial" panose="020B0604020202020204" pitchFamily="34" charset="0"/>
              <a:buNone/>
            </a:pPr>
            <a:endParaRPr lang="it-IT" altLang="it-IT" sz="200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2392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8D626DCB-F8C3-0D4D-9388-1DF7DD03BB40}"/>
              </a:ext>
            </a:extLst>
          </p:cNvPr>
          <p:cNvSpPr>
            <a:spLocks noGrp="1"/>
          </p:cNvSpPr>
          <p:nvPr>
            <p:ph type="title"/>
          </p:nvPr>
        </p:nvSpPr>
        <p:spPr>
          <a:xfrm>
            <a:off x="2603501" y="265114"/>
            <a:ext cx="7491413" cy="1341437"/>
          </a:xfrm>
        </p:spPr>
        <p:txBody>
          <a:bodyPr vert="horz" lIns="92075" tIns="46038" rIns="92075" bIns="46038" rtlCol="0" anchor="ctr">
            <a:normAutofit/>
          </a:bodyPr>
          <a:lstStyle/>
          <a:p>
            <a:pPr eaLnBrk="1" hangingPunct="1"/>
            <a:r>
              <a:rPr lang="it-IT" altLang="it-IT" sz="4000" b="1">
                <a:solidFill>
                  <a:srgbClr val="376092"/>
                </a:solidFill>
                <a:latin typeface="Arial" panose="020B0604020202020204" pitchFamily="34" charset="0"/>
                <a:cs typeface="Arial" panose="020B0604020202020204" pitchFamily="34" charset="0"/>
              </a:rPr>
              <a:t>Cosa è FondoSanità</a:t>
            </a:r>
          </a:p>
        </p:txBody>
      </p:sp>
      <p:sp>
        <p:nvSpPr>
          <p:cNvPr id="62466" name="Rectangle 3">
            <a:extLst>
              <a:ext uri="{FF2B5EF4-FFF2-40B4-BE49-F238E27FC236}">
                <a16:creationId xmlns:a16="http://schemas.microsoft.com/office/drawing/2014/main" id="{DB7EF571-AED7-354A-8E05-5F96B7B00EB1}"/>
              </a:ext>
            </a:extLst>
          </p:cNvPr>
          <p:cNvSpPr>
            <a:spLocks noGrp="1"/>
          </p:cNvSpPr>
          <p:nvPr>
            <p:ph idx="1"/>
          </p:nvPr>
        </p:nvSpPr>
        <p:spPr>
          <a:xfrm>
            <a:off x="1890713" y="1368426"/>
            <a:ext cx="8494712" cy="5224463"/>
          </a:xfrm>
        </p:spPr>
        <p:txBody>
          <a:bodyPr vert="horz" lIns="92075" tIns="46038" rIns="92075" bIns="46038" rtlCol="0">
            <a:normAutofit/>
          </a:bodyPr>
          <a:lstStyle/>
          <a:p>
            <a:pPr marL="273050" indent="-273050" algn="ctr">
              <a:lnSpc>
                <a:spcPts val="1675"/>
              </a:lnSpc>
              <a:buClr>
                <a:srgbClr val="969696"/>
              </a:buClr>
              <a:buFont typeface="Wingdings 2" pitchFamily="2" charset="2"/>
              <a:buChar char=""/>
            </a:pPr>
            <a:endParaRPr lang="it-IT" altLang="it-IT" sz="2700">
              <a:solidFill>
                <a:schemeClr val="hlink"/>
              </a:solidFill>
              <a:latin typeface="Arial" panose="020B0604020202020204" pitchFamily="34" charset="0"/>
              <a:cs typeface="Arial" panose="020B0604020202020204" pitchFamily="34" charset="0"/>
            </a:endParaRPr>
          </a:p>
          <a:p>
            <a:pPr marL="273050" indent="-273050" algn="ctr">
              <a:lnSpc>
                <a:spcPts val="1675"/>
              </a:lnSpc>
              <a:spcBef>
                <a:spcPts val="600"/>
              </a:spcBef>
              <a:buClr>
                <a:srgbClr val="969696"/>
              </a:buClr>
              <a:buNone/>
            </a:pPr>
            <a:r>
              <a:rPr lang="it-IT" altLang="it-IT" sz="2700">
                <a:solidFill>
                  <a:srgbClr val="376092"/>
                </a:solidFill>
                <a:latin typeface="Arial" panose="020B0604020202020204" pitchFamily="34" charset="0"/>
                <a:cs typeface="Arial" panose="020B0604020202020204" pitchFamily="34" charset="0"/>
              </a:rPr>
              <a:t>è un sistema di previdenza </a:t>
            </a:r>
          </a:p>
          <a:p>
            <a:pPr marL="273050" indent="-273050" algn="ctr">
              <a:lnSpc>
                <a:spcPts val="1675"/>
              </a:lnSpc>
              <a:spcBef>
                <a:spcPts val="600"/>
              </a:spcBef>
              <a:buClr>
                <a:srgbClr val="969696"/>
              </a:buClr>
              <a:buNone/>
            </a:pPr>
            <a:r>
              <a:rPr lang="it-IT" altLang="it-IT" sz="2700">
                <a:solidFill>
                  <a:srgbClr val="376092"/>
                </a:solidFill>
                <a:latin typeface="Arial" panose="020B0604020202020204" pitchFamily="34" charset="0"/>
                <a:cs typeface="Arial" panose="020B0604020202020204" pitchFamily="34" charset="0"/>
              </a:rPr>
              <a:t>complementare collettiva a </a:t>
            </a:r>
            <a:r>
              <a:rPr lang="it-IT" altLang="it-IT" sz="2700" b="1" i="1" u="sng">
                <a:solidFill>
                  <a:srgbClr val="376092"/>
                </a:solidFill>
                <a:latin typeface="Arial" panose="020B0604020202020204" pitchFamily="34" charset="0"/>
                <a:cs typeface="Arial" panose="020B0604020202020204" pitchFamily="34" charset="0"/>
              </a:rPr>
              <a:t>capitalizzazione</a:t>
            </a:r>
            <a:r>
              <a:rPr lang="it-IT" altLang="it-IT" sz="2700">
                <a:solidFill>
                  <a:srgbClr val="376092"/>
                </a:solidFill>
                <a:latin typeface="Arial" panose="020B0604020202020204" pitchFamily="34" charset="0"/>
                <a:cs typeface="Arial" panose="020B0604020202020204" pitchFamily="34" charset="0"/>
              </a:rPr>
              <a:t>,</a:t>
            </a:r>
          </a:p>
          <a:p>
            <a:pPr marL="273050" indent="-273050" algn="ctr">
              <a:lnSpc>
                <a:spcPts val="1675"/>
              </a:lnSpc>
              <a:spcBef>
                <a:spcPts val="600"/>
              </a:spcBef>
              <a:buClr>
                <a:srgbClr val="969696"/>
              </a:buClr>
              <a:buNone/>
            </a:pPr>
            <a:r>
              <a:rPr lang="it-IT" altLang="it-IT" sz="2700">
                <a:solidFill>
                  <a:srgbClr val="376092"/>
                </a:solidFill>
                <a:latin typeface="Arial" panose="020B0604020202020204" pitchFamily="34" charset="0"/>
                <a:cs typeface="Arial" panose="020B0604020202020204" pitchFamily="34" charset="0"/>
              </a:rPr>
              <a:t>  ove ognuno rimane </a:t>
            </a:r>
            <a:r>
              <a:rPr lang="it-IT" altLang="it-IT" sz="2700" b="1" i="1" u="sng">
                <a:solidFill>
                  <a:srgbClr val="376092"/>
                </a:solidFill>
                <a:latin typeface="Arial" panose="020B0604020202020204" pitchFamily="34" charset="0"/>
                <a:cs typeface="Arial" panose="020B0604020202020204" pitchFamily="34" charset="0"/>
              </a:rPr>
              <a:t>titolare del patrimonio</a:t>
            </a:r>
          </a:p>
          <a:p>
            <a:pPr marL="273050" indent="-273050" algn="ctr">
              <a:lnSpc>
                <a:spcPts val="1675"/>
              </a:lnSpc>
              <a:spcBef>
                <a:spcPts val="600"/>
              </a:spcBef>
              <a:buClr>
                <a:srgbClr val="969696"/>
              </a:buClr>
              <a:buNone/>
            </a:pPr>
            <a:r>
              <a:rPr lang="it-IT" altLang="it-IT" sz="2700">
                <a:solidFill>
                  <a:srgbClr val="376092"/>
                </a:solidFill>
                <a:latin typeface="Arial" panose="020B0604020202020204" pitchFamily="34" charset="0"/>
                <a:cs typeface="Arial" panose="020B0604020202020204" pitchFamily="34" charset="0"/>
              </a:rPr>
              <a:t> versato e del rendimento prodotto negli </a:t>
            </a:r>
          </a:p>
          <a:p>
            <a:pPr marL="273050" indent="-273050" algn="ctr">
              <a:lnSpc>
                <a:spcPts val="1675"/>
              </a:lnSpc>
              <a:spcBef>
                <a:spcPts val="600"/>
              </a:spcBef>
              <a:buClr>
                <a:srgbClr val="969696"/>
              </a:buClr>
              <a:buNone/>
            </a:pPr>
            <a:r>
              <a:rPr lang="it-IT" altLang="it-IT" sz="2700">
                <a:solidFill>
                  <a:srgbClr val="376092"/>
                </a:solidFill>
                <a:latin typeface="Arial" panose="020B0604020202020204" pitchFamily="34" charset="0"/>
                <a:cs typeface="Arial" panose="020B0604020202020204" pitchFamily="34" charset="0"/>
              </a:rPr>
              <a:t>anni dagli investimenti. </a:t>
            </a:r>
          </a:p>
          <a:p>
            <a:pPr marL="273050" indent="-273050" algn="ctr">
              <a:lnSpc>
                <a:spcPct val="40000"/>
              </a:lnSpc>
              <a:spcBef>
                <a:spcPts val="600"/>
              </a:spcBef>
              <a:buClr>
                <a:srgbClr val="969696"/>
              </a:buClr>
              <a:buFont typeface="Wingdings 2" pitchFamily="2" charset="2"/>
              <a:buChar char=""/>
            </a:pPr>
            <a:endParaRPr lang="it-IT" altLang="it-IT" sz="2700">
              <a:solidFill>
                <a:srgbClr val="376092"/>
              </a:solidFill>
              <a:latin typeface="Arial" panose="020B0604020202020204" pitchFamily="34" charset="0"/>
              <a:cs typeface="Arial" panose="020B0604020202020204" pitchFamily="34" charset="0"/>
            </a:endParaRPr>
          </a:p>
          <a:p>
            <a:pPr marL="273050" indent="-273050" algn="ctr">
              <a:lnSpc>
                <a:spcPct val="40000"/>
              </a:lnSpc>
              <a:spcBef>
                <a:spcPts val="600"/>
              </a:spcBef>
              <a:buClr>
                <a:srgbClr val="969696"/>
              </a:buClr>
              <a:buNone/>
            </a:pPr>
            <a:r>
              <a:rPr lang="it-IT" altLang="it-IT" sz="2700" b="1">
                <a:solidFill>
                  <a:srgbClr val="376092"/>
                </a:solidFill>
                <a:latin typeface="Arial" panose="020B0604020202020204" pitchFamily="34" charset="0"/>
                <a:cs typeface="Arial" panose="020B0604020202020204" pitchFamily="34" charset="0"/>
              </a:rPr>
              <a:t>	 </a:t>
            </a:r>
            <a:r>
              <a:rPr lang="it-IT" altLang="it-IT" sz="2700" b="1" u="sng">
                <a:solidFill>
                  <a:srgbClr val="376092"/>
                </a:solidFill>
                <a:latin typeface="Arial" panose="020B0604020202020204" pitchFamily="34" charset="0"/>
                <a:cs typeface="Arial" panose="020B0604020202020204" pitchFamily="34" charset="0"/>
              </a:rPr>
              <a:t>È </a:t>
            </a:r>
            <a:r>
              <a:rPr lang="it-IT" altLang="ja-JP" sz="2700" b="1" u="sng">
                <a:solidFill>
                  <a:srgbClr val="376092"/>
                </a:solidFill>
                <a:latin typeface="Arial" panose="020B0604020202020204" pitchFamily="34" charset="0"/>
                <a:cs typeface="Arial" panose="020B0604020202020204" pitchFamily="34" charset="0"/>
              </a:rPr>
              <a:t>un Fondo chiuso </a:t>
            </a:r>
          </a:p>
          <a:p>
            <a:pPr marL="273050" indent="-273050" algn="ctr">
              <a:lnSpc>
                <a:spcPct val="40000"/>
              </a:lnSpc>
              <a:spcBef>
                <a:spcPts val="600"/>
              </a:spcBef>
              <a:buClr>
                <a:srgbClr val="969696"/>
              </a:buClr>
              <a:buNone/>
            </a:pPr>
            <a:endParaRPr lang="it-IT" altLang="ja-JP" sz="2700" u="sng">
              <a:solidFill>
                <a:srgbClr val="376092"/>
              </a:solidFill>
              <a:latin typeface="Arial" panose="020B0604020202020204" pitchFamily="34" charset="0"/>
              <a:cs typeface="Arial" panose="020B0604020202020204" pitchFamily="34" charset="0"/>
            </a:endParaRPr>
          </a:p>
          <a:p>
            <a:pPr marL="273050" indent="-273050" algn="ctr">
              <a:lnSpc>
                <a:spcPct val="40000"/>
              </a:lnSpc>
              <a:spcBef>
                <a:spcPts val="600"/>
              </a:spcBef>
              <a:buClr>
                <a:srgbClr val="969696"/>
              </a:buClr>
              <a:buNone/>
            </a:pPr>
            <a:r>
              <a:rPr lang="it-IT" altLang="it-IT" sz="2700">
                <a:solidFill>
                  <a:srgbClr val="376092"/>
                </a:solidFill>
                <a:latin typeface="Arial" panose="020B0604020202020204" pitchFamily="34" charset="0"/>
                <a:cs typeface="Arial" panose="020B0604020202020204" pitchFamily="34" charset="0"/>
              </a:rPr>
              <a:t>limitato alla categoria professionale </a:t>
            </a:r>
          </a:p>
          <a:p>
            <a:pPr marL="273050" indent="-273050" algn="ctr">
              <a:lnSpc>
                <a:spcPct val="40000"/>
              </a:lnSpc>
              <a:spcBef>
                <a:spcPts val="600"/>
              </a:spcBef>
              <a:buClr>
                <a:srgbClr val="969696"/>
              </a:buClr>
              <a:buNone/>
            </a:pPr>
            <a:r>
              <a:rPr lang="it-IT" altLang="it-IT" sz="2700">
                <a:solidFill>
                  <a:srgbClr val="376092"/>
                </a:solidFill>
                <a:latin typeface="Arial" panose="020B0604020202020204" pitchFamily="34" charset="0"/>
                <a:cs typeface="Arial" panose="020B0604020202020204" pitchFamily="34" charset="0"/>
              </a:rPr>
              <a:t> </a:t>
            </a:r>
          </a:p>
          <a:p>
            <a:pPr marL="273050" indent="-273050" algn="ctr">
              <a:lnSpc>
                <a:spcPct val="40000"/>
              </a:lnSpc>
              <a:spcBef>
                <a:spcPts val="600"/>
              </a:spcBef>
              <a:buClr>
                <a:srgbClr val="969696"/>
              </a:buClr>
              <a:buNone/>
            </a:pPr>
            <a:r>
              <a:rPr lang="it-IT" altLang="it-IT" sz="2700">
                <a:solidFill>
                  <a:srgbClr val="376092"/>
                </a:solidFill>
                <a:latin typeface="Arial" panose="020B0604020202020204" pitchFamily="34" charset="0"/>
                <a:cs typeface="Arial" panose="020B0604020202020204" pitchFamily="34" charset="0"/>
              </a:rPr>
              <a:t>degli esercenti le professioni sanitarie</a:t>
            </a:r>
          </a:p>
          <a:p>
            <a:pPr marL="273050" indent="-273050" algn="ctr">
              <a:lnSpc>
                <a:spcPct val="40000"/>
              </a:lnSpc>
              <a:spcBef>
                <a:spcPts val="600"/>
              </a:spcBef>
              <a:buClr>
                <a:srgbClr val="969696"/>
              </a:buClr>
              <a:buNone/>
            </a:pPr>
            <a:endParaRPr lang="it-IT" altLang="ja-JP" sz="2700" u="sng">
              <a:solidFill>
                <a:srgbClr val="376092"/>
              </a:solidFill>
              <a:latin typeface="Arial" panose="020B0604020202020204" pitchFamily="34" charset="0"/>
              <a:cs typeface="Arial" panose="020B0604020202020204" pitchFamily="34" charset="0"/>
            </a:endParaRPr>
          </a:p>
          <a:p>
            <a:pPr marL="273050" indent="-273050" algn="ctr">
              <a:lnSpc>
                <a:spcPct val="40000"/>
              </a:lnSpc>
              <a:spcBef>
                <a:spcPts val="600"/>
              </a:spcBef>
              <a:buClr>
                <a:srgbClr val="969696"/>
              </a:buClr>
              <a:buNone/>
            </a:pPr>
            <a:r>
              <a:rPr lang="it-IT" altLang="it-IT" sz="2700">
                <a:solidFill>
                  <a:srgbClr val="376092"/>
                </a:solidFill>
                <a:latin typeface="Arial" panose="020B0604020202020204" pitchFamily="34" charset="0"/>
                <a:cs typeface="Arial" panose="020B0604020202020204" pitchFamily="34" charset="0"/>
              </a:rPr>
              <a:t>   </a:t>
            </a:r>
          </a:p>
          <a:p>
            <a:pPr marL="273050" indent="-273050" algn="ctr">
              <a:lnSpc>
                <a:spcPct val="40000"/>
              </a:lnSpc>
              <a:spcBef>
                <a:spcPts val="600"/>
              </a:spcBef>
              <a:spcAft>
                <a:spcPts val="400"/>
              </a:spcAft>
              <a:buClr>
                <a:srgbClr val="969696"/>
              </a:buClr>
              <a:buNone/>
            </a:pPr>
            <a:r>
              <a:rPr lang="it-IT" altLang="it-IT" sz="2700">
                <a:solidFill>
                  <a:srgbClr val="376092"/>
                </a:solidFill>
                <a:latin typeface="Arial" panose="020B0604020202020204" pitchFamily="34" charset="0"/>
                <a:cs typeface="Arial" panose="020B0604020202020204" pitchFamily="34" charset="0"/>
              </a:rPr>
              <a:t>   </a:t>
            </a:r>
            <a:r>
              <a:rPr lang="it-IT" altLang="it-IT" sz="2700" b="1" i="1" u="sng">
                <a:solidFill>
                  <a:srgbClr val="376092"/>
                </a:solidFill>
                <a:latin typeface="Arial" panose="020B0604020202020204" pitchFamily="34" charset="0"/>
                <a:cs typeface="Arial" panose="020B0604020202020204" pitchFamily="34" charset="0"/>
              </a:rPr>
              <a:t>è a contribuzione definita</a:t>
            </a:r>
            <a:r>
              <a:rPr lang="it-IT" altLang="it-IT" sz="2700">
                <a:solidFill>
                  <a:srgbClr val="376092"/>
                </a:solidFill>
                <a:latin typeface="Arial" panose="020B0604020202020204" pitchFamily="34" charset="0"/>
                <a:cs typeface="Arial" panose="020B0604020202020204" pitchFamily="34" charset="0"/>
              </a:rPr>
              <a:t>: il livello di</a:t>
            </a:r>
          </a:p>
          <a:p>
            <a:pPr marL="273050" indent="-273050" algn="ctr">
              <a:lnSpc>
                <a:spcPct val="40000"/>
              </a:lnSpc>
              <a:spcBef>
                <a:spcPts val="600"/>
              </a:spcBef>
              <a:spcAft>
                <a:spcPts val="400"/>
              </a:spcAft>
              <a:buClr>
                <a:srgbClr val="969696"/>
              </a:buClr>
              <a:buNone/>
            </a:pPr>
            <a:r>
              <a:rPr lang="it-IT" altLang="it-IT" sz="2700">
                <a:solidFill>
                  <a:srgbClr val="376092"/>
                </a:solidFill>
                <a:latin typeface="Arial" panose="020B0604020202020204" pitchFamily="34" charset="0"/>
                <a:cs typeface="Arial" panose="020B0604020202020204" pitchFamily="34" charset="0"/>
              </a:rPr>
              <a:t> prestazione verrà definito quando si andrà in</a:t>
            </a:r>
          </a:p>
          <a:p>
            <a:pPr marL="273050" indent="-273050" algn="ctr">
              <a:lnSpc>
                <a:spcPct val="40000"/>
              </a:lnSpc>
              <a:spcBef>
                <a:spcPts val="600"/>
              </a:spcBef>
              <a:spcAft>
                <a:spcPts val="400"/>
              </a:spcAft>
              <a:buClr>
                <a:srgbClr val="969696"/>
              </a:buClr>
              <a:buNone/>
            </a:pPr>
            <a:r>
              <a:rPr lang="it-IT" altLang="it-IT" sz="2700">
                <a:solidFill>
                  <a:srgbClr val="376092"/>
                </a:solidFill>
                <a:latin typeface="Arial" panose="020B0604020202020204" pitchFamily="34" charset="0"/>
                <a:cs typeface="Arial" panose="020B0604020202020204" pitchFamily="34" charset="0"/>
              </a:rPr>
              <a:t> pensione, senza dover ogni anno adeguare la</a:t>
            </a:r>
          </a:p>
          <a:p>
            <a:pPr marL="273050" indent="-273050" algn="ctr">
              <a:lnSpc>
                <a:spcPct val="40000"/>
              </a:lnSpc>
              <a:spcBef>
                <a:spcPts val="600"/>
              </a:spcBef>
              <a:spcAft>
                <a:spcPts val="400"/>
              </a:spcAft>
              <a:buClr>
                <a:srgbClr val="969696"/>
              </a:buClr>
              <a:buNone/>
            </a:pPr>
            <a:r>
              <a:rPr lang="it-IT" altLang="it-IT" sz="2700">
                <a:solidFill>
                  <a:srgbClr val="376092"/>
                </a:solidFill>
                <a:latin typeface="Arial" panose="020B0604020202020204" pitchFamily="34" charset="0"/>
                <a:cs typeface="Arial" panose="020B0604020202020204" pitchFamily="34" charset="0"/>
              </a:rPr>
              <a:t> contribuzione alla prestazione che si vuole ottenere. </a:t>
            </a:r>
          </a:p>
          <a:p>
            <a:pPr marL="273050" indent="-273050">
              <a:lnSpc>
                <a:spcPct val="40000"/>
              </a:lnSpc>
              <a:buClr>
                <a:srgbClr val="969696"/>
              </a:buClr>
              <a:buNone/>
            </a:pPr>
            <a:endParaRPr lang="it-IT" altLang="it-IT" sz="2000">
              <a:solidFill>
                <a:schemeClr val="hlink"/>
              </a:solidFill>
              <a:latin typeface="Arial" panose="020B0604020202020204" pitchFamily="34" charset="0"/>
            </a:endParaRPr>
          </a:p>
        </p:txBody>
      </p:sp>
      <p:pic>
        <p:nvPicPr>
          <p:cNvPr id="62467" name="Immagine 2">
            <a:extLst>
              <a:ext uri="{FF2B5EF4-FFF2-40B4-BE49-F238E27FC236}">
                <a16:creationId xmlns:a16="http://schemas.microsoft.com/office/drawing/2014/main" id="{3DDCF191-1068-0248-BB4F-1EEE4B844D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007" y="144965"/>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198349"/>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793E66-8019-6841-9E26-B4A69D5CBFD5}"/>
              </a:ext>
            </a:extLst>
          </p:cNvPr>
          <p:cNvSpPr>
            <a:spLocks noGrp="1"/>
          </p:cNvSpPr>
          <p:nvPr>
            <p:ph type="title"/>
          </p:nvPr>
        </p:nvSpPr>
        <p:spPr>
          <a:xfrm>
            <a:off x="2605088" y="400050"/>
            <a:ext cx="7956550" cy="1276350"/>
          </a:xfrm>
        </p:spPr>
        <p:txBody>
          <a:bodyPr/>
          <a:lstStyle/>
          <a:p>
            <a:pPr eaLnBrk="1" hangingPunct="1"/>
            <a:r>
              <a:rPr lang="it-IT" altLang="it-IT" sz="3600" b="1">
                <a:solidFill>
                  <a:srgbClr val="376092"/>
                </a:solidFill>
                <a:latin typeface="Arial" panose="020B0604020202020204" pitchFamily="34" charset="0"/>
                <a:cs typeface="Arial" panose="020B0604020202020204" pitchFamily="34" charset="0"/>
              </a:rPr>
              <a:t>FondoSanità:</a:t>
            </a:r>
            <a:br>
              <a:rPr lang="it-IT" altLang="it-IT" sz="3600" b="1">
                <a:solidFill>
                  <a:srgbClr val="376092"/>
                </a:solidFill>
                <a:latin typeface="Arial" panose="020B0604020202020204" pitchFamily="34" charset="0"/>
                <a:cs typeface="Arial" panose="020B0604020202020204" pitchFamily="34" charset="0"/>
              </a:rPr>
            </a:br>
            <a:r>
              <a:rPr lang="it-IT" altLang="it-IT" sz="3600" b="1" u="sng">
                <a:solidFill>
                  <a:srgbClr val="376092"/>
                </a:solidFill>
                <a:latin typeface="Arial" panose="020B0604020202020204" pitchFamily="34" charset="0"/>
                <a:cs typeface="Arial" panose="020B0604020202020204" pitchFamily="34" charset="0"/>
              </a:rPr>
              <a:t>FONDO MULTICOMPARTO</a:t>
            </a:r>
          </a:p>
        </p:txBody>
      </p:sp>
      <p:graphicFrame>
        <p:nvGraphicFramePr>
          <p:cNvPr id="6" name="Segnaposto contenuto 5">
            <a:extLst>
              <a:ext uri="{FF2B5EF4-FFF2-40B4-BE49-F238E27FC236}">
                <a16:creationId xmlns:a16="http://schemas.microsoft.com/office/drawing/2014/main" id="{0A8AA468-0BF1-8F4E-98A9-20B0EE7538BF}"/>
              </a:ext>
            </a:extLst>
          </p:cNvPr>
          <p:cNvGraphicFramePr>
            <a:graphicFrameLocks noGrp="1"/>
          </p:cNvGraphicFramePr>
          <p:nvPr>
            <p:ph idx="1"/>
          </p:nvPr>
        </p:nvGraphicFramePr>
        <p:xfrm>
          <a:off x="1567170" y="1843508"/>
          <a:ext cx="9071836" cy="5014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3491" name="Immagine 3">
            <a:extLst>
              <a:ext uri="{FF2B5EF4-FFF2-40B4-BE49-F238E27FC236}">
                <a16:creationId xmlns:a16="http://schemas.microsoft.com/office/drawing/2014/main" id="{A77D202C-4AAB-BE44-A239-5F62734919A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4962" y="79375"/>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60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4EB6A3-413E-E040-83ED-E9BEB9123EF2}"/>
              </a:ext>
            </a:extLst>
          </p:cNvPr>
          <p:cNvSpPr>
            <a:spLocks noGrp="1"/>
          </p:cNvSpPr>
          <p:nvPr>
            <p:ph type="title"/>
          </p:nvPr>
        </p:nvSpPr>
        <p:spPr>
          <a:xfrm>
            <a:off x="2159000" y="357188"/>
            <a:ext cx="8229600" cy="1143000"/>
          </a:xfrm>
        </p:spPr>
        <p:txBody>
          <a:bodyPr rtlCol="0">
            <a:noAutofit/>
          </a:bodyPr>
          <a:lstStyle/>
          <a:p>
            <a:pPr>
              <a:defRPr/>
            </a:pPr>
            <a:r>
              <a:rPr lang="it-IT" sz="3200" b="1" dirty="0">
                <a:solidFill>
                  <a:schemeClr val="accent1">
                    <a:lumMod val="75000"/>
                  </a:schemeClr>
                </a:solidFill>
                <a:latin typeface="Arial" panose="020B0604020202020204" pitchFamily="34" charset="0"/>
                <a:cs typeface="Arial" panose="020B0604020202020204" pitchFamily="34" charset="0"/>
              </a:rPr>
              <a:t>LA CONTRIBUZIONE</a:t>
            </a:r>
          </a:p>
        </p:txBody>
      </p:sp>
      <p:pic>
        <p:nvPicPr>
          <p:cNvPr id="64514" name="Segnaposto contenuto 4">
            <a:extLst>
              <a:ext uri="{FF2B5EF4-FFF2-40B4-BE49-F238E27FC236}">
                <a16:creationId xmlns:a16="http://schemas.microsoft.com/office/drawing/2014/main" id="{D99DEC8B-D676-F544-A20B-6C72AF3B6B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5777" y="189570"/>
            <a:ext cx="1295400" cy="958850"/>
          </a:xfrm>
        </p:spPr>
      </p:pic>
      <p:sp>
        <p:nvSpPr>
          <p:cNvPr id="6" name="CasellaDiTesto 5">
            <a:extLst>
              <a:ext uri="{FF2B5EF4-FFF2-40B4-BE49-F238E27FC236}">
                <a16:creationId xmlns:a16="http://schemas.microsoft.com/office/drawing/2014/main" id="{B8321ED9-70D2-DC4E-9E75-3AD23F220489}"/>
              </a:ext>
            </a:extLst>
          </p:cNvPr>
          <p:cNvSpPr txBox="1"/>
          <p:nvPr/>
        </p:nvSpPr>
        <p:spPr>
          <a:xfrm>
            <a:off x="1628172" y="3647442"/>
            <a:ext cx="8935656" cy="707886"/>
          </a:xfrm>
          <a:prstGeom prst="rect">
            <a:avLst/>
          </a:prstGeom>
          <a:solidFill>
            <a:schemeClr val="accent3">
              <a:lumMod val="40000"/>
              <a:lumOff val="60000"/>
            </a:schemeClr>
          </a:solidFill>
          <a:ln w="12700">
            <a:solidFill>
              <a:schemeClr val="tx1"/>
            </a:solidFill>
          </a:ln>
          <a:effectLst>
            <a:glow rad="635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buClr>
                <a:srgbClr val="FFCC00"/>
              </a:buClr>
              <a:buFont typeface="Wingdings" pitchFamily="2" charset="2"/>
              <a:buChar char="v"/>
              <a:defRPr/>
            </a:pPr>
            <a:r>
              <a:rPr lang="it-IT" altLang="it-IT" sz="2000" dirty="0">
                <a:solidFill>
                  <a:schemeClr val="accent3">
                    <a:lumMod val="50000"/>
                  </a:schemeClr>
                </a:solidFill>
                <a:latin typeface="Arial" panose="020B0604020202020204" pitchFamily="34" charset="0"/>
                <a:cs typeface="Arial" panose="020B0604020202020204" pitchFamily="34" charset="0"/>
              </a:rPr>
              <a:t>Ogni aderente in base all’età, alla disponibilità finanziaria e alla propensione al rischio </a:t>
            </a:r>
            <a:r>
              <a:rPr lang="it-IT" altLang="it-IT" sz="2000" b="1" dirty="0">
                <a:solidFill>
                  <a:schemeClr val="accent3">
                    <a:lumMod val="50000"/>
                  </a:schemeClr>
                </a:solidFill>
                <a:latin typeface="Arial" panose="020B0604020202020204" pitchFamily="34" charset="0"/>
                <a:cs typeface="Arial" panose="020B0604020202020204" pitchFamily="34" charset="0"/>
              </a:rPr>
              <a:t>può scegliere:</a:t>
            </a:r>
          </a:p>
        </p:txBody>
      </p:sp>
      <p:sp>
        <p:nvSpPr>
          <p:cNvPr id="7" name="CasellaDiTesto 6">
            <a:extLst>
              <a:ext uri="{FF2B5EF4-FFF2-40B4-BE49-F238E27FC236}">
                <a16:creationId xmlns:a16="http://schemas.microsoft.com/office/drawing/2014/main" id="{D772B840-0ED3-E546-887F-D444BFF79971}"/>
              </a:ext>
            </a:extLst>
          </p:cNvPr>
          <p:cNvSpPr txBox="1"/>
          <p:nvPr/>
        </p:nvSpPr>
        <p:spPr>
          <a:xfrm>
            <a:off x="2343021" y="4675006"/>
            <a:ext cx="7852187" cy="1015663"/>
          </a:xfrm>
          <a:prstGeom prst="rect">
            <a:avLst/>
          </a:prstGeom>
          <a:solidFill>
            <a:schemeClr val="bg1"/>
          </a:solidFill>
          <a:ln w="12700">
            <a:solidFill>
              <a:schemeClr val="tx1"/>
            </a:solidFill>
          </a:ln>
          <a:effectLst>
            <a:glow rad="635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342900" indent="-342900" algn="ctr">
              <a:buClr>
                <a:srgbClr val="FFCC00"/>
              </a:buClr>
              <a:buFont typeface="Wingdings" panose="05000000000000000000" pitchFamily="2" charset="2"/>
              <a:buChar char="ü"/>
              <a:defRPr/>
            </a:pPr>
            <a:r>
              <a:rPr lang="it-IT" sz="2000" b="1" dirty="0">
                <a:solidFill>
                  <a:schemeClr val="tx2">
                    <a:lumMod val="75000"/>
                  </a:schemeClr>
                </a:solidFill>
                <a:latin typeface="Arial" panose="020B0604020202020204" pitchFamily="34" charset="0"/>
                <a:cs typeface="Arial" panose="020B0604020202020204" pitchFamily="34" charset="0"/>
              </a:rPr>
              <a:t>Il comparto </a:t>
            </a:r>
            <a:r>
              <a:rPr lang="it-IT" sz="2000" dirty="0">
                <a:solidFill>
                  <a:schemeClr val="tx2">
                    <a:lumMod val="75000"/>
                  </a:schemeClr>
                </a:solidFill>
                <a:latin typeface="Arial" panose="020B0604020202020204" pitchFamily="34" charset="0"/>
                <a:cs typeface="Arial" panose="020B0604020202020204" pitchFamily="34" charset="0"/>
              </a:rPr>
              <a:t>che meglio risponde alle sue esigenze previdenziali e tale scelta può essere cambiata con il solo obbligo di permanenza di almeno 1 anno nello stesso comparto.</a:t>
            </a:r>
            <a:endParaRPr lang="it-IT" sz="2000" b="1" dirty="0">
              <a:solidFill>
                <a:schemeClr val="tx2">
                  <a:lumMod val="75000"/>
                </a:schemeClr>
              </a:solidFill>
              <a:latin typeface="Arial" panose="020B0604020202020204" pitchFamily="34" charset="0"/>
              <a:cs typeface="Arial" panose="020B0604020202020204" pitchFamily="34" charset="0"/>
            </a:endParaRPr>
          </a:p>
        </p:txBody>
      </p:sp>
      <p:sp>
        <p:nvSpPr>
          <p:cNvPr id="8" name="CasellaDiTesto 7">
            <a:extLst>
              <a:ext uri="{FF2B5EF4-FFF2-40B4-BE49-F238E27FC236}">
                <a16:creationId xmlns:a16="http://schemas.microsoft.com/office/drawing/2014/main" id="{F79E3A9C-444E-4940-91D2-3E749CF09C10}"/>
              </a:ext>
            </a:extLst>
          </p:cNvPr>
          <p:cNvSpPr txBox="1"/>
          <p:nvPr/>
        </p:nvSpPr>
        <p:spPr>
          <a:xfrm>
            <a:off x="2351899" y="5905152"/>
            <a:ext cx="7852187" cy="707886"/>
          </a:xfrm>
          <a:prstGeom prst="rect">
            <a:avLst/>
          </a:prstGeom>
          <a:solidFill>
            <a:schemeClr val="bg1"/>
          </a:solidFill>
          <a:ln w="12700">
            <a:solidFill>
              <a:schemeClr val="tx1"/>
            </a:solidFill>
          </a:ln>
          <a:effectLst>
            <a:glow rad="635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342900" indent="-342900" algn="ctr">
              <a:buClr>
                <a:srgbClr val="FFCC00"/>
              </a:buClr>
              <a:buFont typeface="Wingdings" panose="05000000000000000000" pitchFamily="2" charset="2"/>
              <a:buChar char="ü"/>
              <a:defRPr/>
            </a:pPr>
            <a:r>
              <a:rPr lang="it-IT" sz="2000" b="1" dirty="0">
                <a:solidFill>
                  <a:schemeClr val="tx2">
                    <a:lumMod val="75000"/>
                  </a:schemeClr>
                </a:solidFill>
                <a:latin typeface="Arial" panose="020B0604020202020204" pitchFamily="34" charset="0"/>
                <a:cs typeface="Arial" panose="020B0604020202020204" pitchFamily="34" charset="0"/>
              </a:rPr>
              <a:t>Di suddividere i flussi </a:t>
            </a:r>
            <a:r>
              <a:rPr lang="it-IT" sz="2000" dirty="0">
                <a:solidFill>
                  <a:schemeClr val="tx2">
                    <a:lumMod val="75000"/>
                  </a:schemeClr>
                </a:solidFill>
                <a:latin typeface="Arial" panose="020B0604020202020204" pitchFamily="34" charset="0"/>
                <a:cs typeface="Arial" panose="020B0604020202020204" pitchFamily="34" charset="0"/>
              </a:rPr>
              <a:t>contributivi anche su diverse linee indicando le rispettive quote.</a:t>
            </a:r>
          </a:p>
        </p:txBody>
      </p:sp>
      <p:sp>
        <p:nvSpPr>
          <p:cNvPr id="9" name="CasellaDiTesto 8">
            <a:extLst>
              <a:ext uri="{FF2B5EF4-FFF2-40B4-BE49-F238E27FC236}">
                <a16:creationId xmlns:a16="http://schemas.microsoft.com/office/drawing/2014/main" id="{64675DF5-3B9D-EB48-9308-6C1D39F810F3}"/>
              </a:ext>
            </a:extLst>
          </p:cNvPr>
          <p:cNvSpPr txBox="1"/>
          <p:nvPr/>
        </p:nvSpPr>
        <p:spPr>
          <a:xfrm>
            <a:off x="2158753" y="2590914"/>
            <a:ext cx="8220722" cy="707886"/>
          </a:xfrm>
          <a:prstGeom prst="rect">
            <a:avLst/>
          </a:prstGeom>
          <a:solidFill>
            <a:schemeClr val="bg1"/>
          </a:solidFill>
          <a:ln w="12700">
            <a:solidFill>
              <a:schemeClr val="tx1"/>
            </a:solidFill>
          </a:ln>
          <a:effectLst>
            <a:glow rad="635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buClr>
                <a:srgbClr val="FFCC00"/>
              </a:buClr>
              <a:buFont typeface="Wingdings" pitchFamily="2" charset="2"/>
              <a:buChar char="v"/>
              <a:defRPr/>
            </a:pPr>
            <a:r>
              <a:rPr lang="it-IT" altLang="it-IT" sz="2000" dirty="0">
                <a:solidFill>
                  <a:schemeClr val="accent1"/>
                </a:solidFill>
                <a:latin typeface="Arial" panose="020B0604020202020204" pitchFamily="34" charset="0"/>
                <a:cs typeface="Arial" panose="020B0604020202020204" pitchFamily="34" charset="0"/>
              </a:rPr>
              <a:t>L’iscritto può decidere di variare nel tempo </a:t>
            </a:r>
            <a:r>
              <a:rPr lang="it-IT" altLang="it-IT" sz="2000" b="1" dirty="0">
                <a:solidFill>
                  <a:schemeClr val="accent1"/>
                </a:solidFill>
                <a:latin typeface="Arial" panose="020B0604020202020204" pitchFamily="34" charset="0"/>
                <a:cs typeface="Arial" panose="020B0604020202020204" pitchFamily="34" charset="0"/>
              </a:rPr>
              <a:t>l’entità dei suoi contributi</a:t>
            </a:r>
          </a:p>
        </p:txBody>
      </p:sp>
      <p:sp>
        <p:nvSpPr>
          <p:cNvPr id="10" name="CasellaDiTesto 9">
            <a:extLst>
              <a:ext uri="{FF2B5EF4-FFF2-40B4-BE49-F238E27FC236}">
                <a16:creationId xmlns:a16="http://schemas.microsoft.com/office/drawing/2014/main" id="{03E67E03-9E04-0344-AE28-58FABF7BB8FA}"/>
              </a:ext>
            </a:extLst>
          </p:cNvPr>
          <p:cNvSpPr txBox="1"/>
          <p:nvPr/>
        </p:nvSpPr>
        <p:spPr>
          <a:xfrm>
            <a:off x="2167631" y="1969890"/>
            <a:ext cx="8220722" cy="400110"/>
          </a:xfrm>
          <a:prstGeom prst="rect">
            <a:avLst/>
          </a:prstGeom>
          <a:solidFill>
            <a:schemeClr val="bg1"/>
          </a:solidFill>
          <a:ln w="12700">
            <a:solidFill>
              <a:schemeClr val="tx1"/>
            </a:solidFill>
          </a:ln>
          <a:effectLst>
            <a:glow rad="635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buClr>
                <a:srgbClr val="FFCC00"/>
              </a:buClr>
              <a:buFont typeface="Wingdings" pitchFamily="2" charset="2"/>
              <a:buChar char="v"/>
              <a:defRPr/>
            </a:pPr>
            <a:r>
              <a:rPr lang="it-IT" altLang="it-IT" sz="2000" dirty="0">
                <a:solidFill>
                  <a:schemeClr val="accent1"/>
                </a:solidFill>
                <a:latin typeface="Arial" panose="020B0604020202020204" pitchFamily="34" charset="0"/>
                <a:cs typeface="Arial" panose="020B0604020202020204" pitchFamily="34" charset="0"/>
              </a:rPr>
              <a:t>Le quote versate dall’iscritto affluiscono in un </a:t>
            </a:r>
            <a:r>
              <a:rPr lang="it-IT" altLang="it-IT" sz="2000" b="1" dirty="0">
                <a:solidFill>
                  <a:schemeClr val="accent1"/>
                </a:solidFill>
                <a:latin typeface="Arial" panose="020B0604020202020204" pitchFamily="34" charset="0"/>
                <a:cs typeface="Arial" panose="020B0604020202020204" pitchFamily="34" charset="0"/>
              </a:rPr>
              <a:t>conto individuale</a:t>
            </a:r>
          </a:p>
        </p:txBody>
      </p:sp>
      <p:sp>
        <p:nvSpPr>
          <p:cNvPr id="11" name="CasellaDiTesto 10">
            <a:extLst>
              <a:ext uri="{FF2B5EF4-FFF2-40B4-BE49-F238E27FC236}">
                <a16:creationId xmlns:a16="http://schemas.microsoft.com/office/drawing/2014/main" id="{2A20D332-4D69-EF4D-9065-F210A75D46ED}"/>
              </a:ext>
            </a:extLst>
          </p:cNvPr>
          <p:cNvSpPr txBox="1"/>
          <p:nvPr/>
        </p:nvSpPr>
        <p:spPr>
          <a:xfrm>
            <a:off x="2158753" y="1348866"/>
            <a:ext cx="8220722" cy="400110"/>
          </a:xfrm>
          <a:prstGeom prst="rect">
            <a:avLst/>
          </a:prstGeom>
          <a:solidFill>
            <a:schemeClr val="bg1"/>
          </a:solidFill>
          <a:ln w="12700">
            <a:solidFill>
              <a:schemeClr val="tx1"/>
            </a:solidFill>
          </a:ln>
          <a:effectLst>
            <a:glow rad="635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342900" indent="-342900">
              <a:buClr>
                <a:srgbClr val="FFCC00"/>
              </a:buClr>
              <a:buFont typeface="Wingdings" panose="05000000000000000000" pitchFamily="2" charset="2"/>
              <a:buChar char="v"/>
              <a:defRPr/>
            </a:pPr>
            <a:r>
              <a:rPr lang="it-IT" sz="2000" b="1" dirty="0">
                <a:solidFill>
                  <a:schemeClr val="accent1"/>
                </a:solidFill>
                <a:latin typeface="Arial" panose="020B0604020202020204" pitchFamily="34" charset="0"/>
                <a:cs typeface="Arial" panose="020B0604020202020204" pitchFamily="34" charset="0"/>
              </a:rPr>
              <a:t>Contributo libero e volontario</a:t>
            </a:r>
          </a:p>
        </p:txBody>
      </p:sp>
    </p:spTree>
    <p:extLst>
      <p:ext uri="{BB962C8B-B14F-4D97-AF65-F5344CB8AC3E}">
        <p14:creationId xmlns:p14="http://schemas.microsoft.com/office/powerpoint/2010/main" val="3282454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1442F781-261C-D440-8F55-F89A252D3AA4}"/>
              </a:ext>
            </a:extLst>
          </p:cNvPr>
          <p:cNvSpPr>
            <a:spLocks noGrp="1"/>
          </p:cNvSpPr>
          <p:nvPr>
            <p:ph type="title"/>
          </p:nvPr>
        </p:nvSpPr>
        <p:spPr>
          <a:xfrm>
            <a:off x="2667000" y="857250"/>
            <a:ext cx="6000750" cy="857250"/>
          </a:xfrm>
        </p:spPr>
        <p:txBody>
          <a:bodyPr/>
          <a:lstStyle/>
          <a:p>
            <a:pPr eaLnBrk="1" hangingPunct="1"/>
            <a:br>
              <a:rPr lang="it-IT" altLang="it-IT" sz="2100">
                <a:solidFill>
                  <a:srgbClr val="000066"/>
                </a:solidFill>
                <a:latin typeface="Garamond" panose="02020404030301010803" pitchFamily="18" charset="0"/>
              </a:rPr>
            </a:br>
            <a:endParaRPr lang="it-IT" altLang="it-IT" sz="2100">
              <a:solidFill>
                <a:srgbClr val="000066"/>
              </a:solidFill>
              <a:latin typeface="Garamond" panose="02020404030301010803" pitchFamily="18" charset="0"/>
            </a:endParaRPr>
          </a:p>
        </p:txBody>
      </p:sp>
      <p:sp>
        <p:nvSpPr>
          <p:cNvPr id="2" name="CasellaDiTesto 1">
            <a:extLst>
              <a:ext uri="{FF2B5EF4-FFF2-40B4-BE49-F238E27FC236}">
                <a16:creationId xmlns:a16="http://schemas.microsoft.com/office/drawing/2014/main" id="{19D58B01-23C9-2144-85EE-69CC3D19802A}"/>
              </a:ext>
            </a:extLst>
          </p:cNvPr>
          <p:cNvSpPr txBox="1"/>
          <p:nvPr/>
        </p:nvSpPr>
        <p:spPr>
          <a:xfrm>
            <a:off x="2605088" y="565150"/>
            <a:ext cx="7199312" cy="584200"/>
          </a:xfrm>
          <a:prstGeom prst="rect">
            <a:avLst/>
          </a:prstGeom>
          <a:noFill/>
        </p:spPr>
        <p:txBody>
          <a:bodyPr>
            <a:spAutoFit/>
          </a:bodyPr>
          <a:lstStyle/>
          <a:p>
            <a:pPr algn="ctr">
              <a:defRPr/>
            </a:pPr>
            <a:r>
              <a:rPr lang="it-IT" sz="3200" b="1" dirty="0">
                <a:solidFill>
                  <a:schemeClr val="accent1">
                    <a:lumMod val="75000"/>
                  </a:schemeClr>
                </a:solidFill>
                <a:latin typeface="Arial" panose="020B0604020202020204" pitchFamily="34" charset="0"/>
                <a:cs typeface="Arial" panose="020B0604020202020204" pitchFamily="34" charset="0"/>
              </a:rPr>
              <a:t> Fondo Pensione Complementare</a:t>
            </a:r>
          </a:p>
        </p:txBody>
      </p:sp>
      <p:pic>
        <p:nvPicPr>
          <p:cNvPr id="65539" name="Immagine 3">
            <a:extLst>
              <a:ext uri="{FF2B5EF4-FFF2-40B4-BE49-F238E27FC236}">
                <a16:creationId xmlns:a16="http://schemas.microsoft.com/office/drawing/2014/main" id="{505D0913-F3D7-E94A-96B4-713A6C0D23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5858" y="377825"/>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CasellaDiTesto 4">
            <a:extLst>
              <a:ext uri="{FF2B5EF4-FFF2-40B4-BE49-F238E27FC236}">
                <a16:creationId xmlns:a16="http://schemas.microsoft.com/office/drawing/2014/main" id="{8386FE93-B21F-754E-9C30-9C55AB4AC8F0}"/>
              </a:ext>
            </a:extLst>
          </p:cNvPr>
          <p:cNvSpPr txBox="1">
            <a:spLocks noChangeArrowheads="1"/>
          </p:cNvSpPr>
          <p:nvPr/>
        </p:nvSpPr>
        <p:spPr bwMode="auto">
          <a:xfrm>
            <a:off x="2063750" y="1714501"/>
            <a:ext cx="80899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CC00"/>
              </a:buClr>
              <a:buFont typeface="Wingdings" pitchFamily="2" charset="2"/>
              <a:buChar char="v"/>
            </a:pPr>
            <a:r>
              <a:rPr lang="it-IT" altLang="it-IT" sz="2400">
                <a:solidFill>
                  <a:srgbClr val="376092"/>
                </a:solidFill>
                <a:latin typeface="Arial" panose="020B0604020202020204" pitchFamily="34" charset="0"/>
                <a:cs typeface="Arial" panose="020B0604020202020204" pitchFamily="34" charset="0"/>
              </a:rPr>
              <a:t>Vantaggi fiscali: deducibilità fino a 5.164,57 euro l’anno; risparmio in relazione all’aliquota marginale: una buona parte dell’investimento lo paga lo stato (si risparmia dalle tasse). Non c’è altra possibilità di investimento che abbia lo stesso rendimento immediato.</a:t>
            </a:r>
          </a:p>
          <a:p>
            <a:pPr eaLnBrk="1" hangingPunct="1">
              <a:spcBef>
                <a:spcPct val="0"/>
              </a:spcBef>
              <a:buClr>
                <a:srgbClr val="CC9900"/>
              </a:buClr>
              <a:buFont typeface="Wingdings" pitchFamily="2" charset="2"/>
              <a:buChar char="v"/>
            </a:pPr>
            <a:endParaRPr lang="it-IT" altLang="it-IT" sz="2400">
              <a:latin typeface="Arial" panose="020B0604020202020204" pitchFamily="34" charset="0"/>
              <a:cs typeface="Arial" panose="020B0604020202020204" pitchFamily="34" charset="0"/>
            </a:endParaRPr>
          </a:p>
          <a:p>
            <a:pPr eaLnBrk="1" hangingPunct="1">
              <a:spcBef>
                <a:spcPct val="0"/>
              </a:spcBef>
              <a:buClr>
                <a:srgbClr val="FFCC00"/>
              </a:buClr>
              <a:buFont typeface="Wingdings" pitchFamily="2" charset="2"/>
              <a:buChar char="v"/>
            </a:pPr>
            <a:r>
              <a:rPr lang="it-IT" altLang="it-IT" sz="2400">
                <a:solidFill>
                  <a:srgbClr val="376092"/>
                </a:solidFill>
                <a:latin typeface="Arial" panose="020B0604020202020204" pitchFamily="34" charset="0"/>
                <a:cs typeface="Arial" panose="020B0604020202020204" pitchFamily="34" charset="0"/>
              </a:rPr>
              <a:t>Tassazione  del rendimento del patrimonio al  20% invece che al 26%.</a:t>
            </a:r>
          </a:p>
          <a:p>
            <a:pPr eaLnBrk="1" hangingPunct="1">
              <a:spcBef>
                <a:spcPct val="0"/>
              </a:spcBef>
              <a:buClr>
                <a:srgbClr val="FFCC00"/>
              </a:buClr>
              <a:buFont typeface="Wingdings" pitchFamily="2" charset="2"/>
              <a:buChar char="v"/>
            </a:pPr>
            <a:endParaRPr lang="it-IT" altLang="it-IT" sz="2400">
              <a:latin typeface="Arial" panose="020B0604020202020204" pitchFamily="34" charset="0"/>
              <a:cs typeface="Arial" panose="020B0604020202020204" pitchFamily="34" charset="0"/>
            </a:endParaRPr>
          </a:p>
          <a:p>
            <a:pPr eaLnBrk="1" hangingPunct="1">
              <a:spcBef>
                <a:spcPct val="0"/>
              </a:spcBef>
              <a:buClr>
                <a:srgbClr val="FFCC00"/>
              </a:buClr>
              <a:buFont typeface="Wingdings" pitchFamily="2" charset="2"/>
              <a:buChar char="v"/>
            </a:pPr>
            <a:r>
              <a:rPr lang="it-IT" altLang="it-IT" sz="2400">
                <a:solidFill>
                  <a:srgbClr val="376092"/>
                </a:solidFill>
                <a:latin typeface="Arial" panose="020B0604020202020204" pitchFamily="34" charset="0"/>
                <a:cs typeface="Arial" panose="020B0604020202020204" pitchFamily="34" charset="0"/>
              </a:rPr>
              <a:t>Tassazione della rendita vitalizia dal 15 al 9 %: per gli iscritti da più di 15 anni diminuisce la tassazione.</a:t>
            </a:r>
          </a:p>
          <a:p>
            <a:pPr eaLnBrk="1" hangingPunct="1">
              <a:spcBef>
                <a:spcPct val="0"/>
              </a:spcBef>
            </a:pPr>
            <a:endParaRPr lang="it-IT" altLang="it-IT"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6063205"/>
      </p:ext>
    </p:extLst>
  </p:cSld>
  <p:clrMapOvr>
    <a:masterClrMapping/>
  </p:clrMapOvr>
  <p:transition>
    <p:pull dir="l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a:extLst>
              <a:ext uri="{FF2B5EF4-FFF2-40B4-BE49-F238E27FC236}">
                <a16:creationId xmlns:a16="http://schemas.microsoft.com/office/drawing/2014/main" id="{5EBE0141-F26C-C24A-9BC4-CAC4673185E5}"/>
              </a:ext>
            </a:extLst>
          </p:cNvPr>
          <p:cNvSpPr>
            <a:spLocks noGrp="1"/>
          </p:cNvSpPr>
          <p:nvPr>
            <p:ph type="title"/>
          </p:nvPr>
        </p:nvSpPr>
        <p:spPr>
          <a:xfrm>
            <a:off x="1524000" y="274638"/>
            <a:ext cx="9144000" cy="1143000"/>
          </a:xfrm>
        </p:spPr>
        <p:txBody>
          <a:bodyPr/>
          <a:lstStyle/>
          <a:p>
            <a:r>
              <a:rPr lang="it-IT" altLang="it-IT" b="1">
                <a:solidFill>
                  <a:srgbClr val="0070C0"/>
                </a:solidFill>
              </a:rPr>
              <a:t>La pensione dei medici italiani</a:t>
            </a:r>
            <a:endParaRPr lang="it-IT" altLang="it-IT" sz="4000"/>
          </a:p>
        </p:txBody>
      </p:sp>
      <p:sp>
        <p:nvSpPr>
          <p:cNvPr id="3" name="Segnaposto contenuto 2">
            <a:extLst>
              <a:ext uri="{FF2B5EF4-FFF2-40B4-BE49-F238E27FC236}">
                <a16:creationId xmlns:a16="http://schemas.microsoft.com/office/drawing/2014/main" id="{FAFB5FF9-579E-7745-B523-3298789CE17A}"/>
              </a:ext>
            </a:extLst>
          </p:cNvPr>
          <p:cNvSpPr>
            <a:spLocks noGrp="1"/>
          </p:cNvSpPr>
          <p:nvPr>
            <p:ph sz="half" idx="1"/>
          </p:nvPr>
        </p:nvSpPr>
        <p:spPr>
          <a:xfrm>
            <a:off x="1524000" y="1878013"/>
            <a:ext cx="4495800" cy="4525962"/>
          </a:xfrm>
        </p:spPr>
        <p:txBody>
          <a:bodyPr/>
          <a:lstStyle/>
          <a:p>
            <a:pPr marL="0" indent="0" algn="ctr">
              <a:buNone/>
              <a:defRPr/>
            </a:pPr>
            <a:r>
              <a:rPr lang="it-IT" dirty="0">
                <a:solidFill>
                  <a:srgbClr val="002060"/>
                </a:solidFill>
              </a:rPr>
              <a:t>Previdenza Obbligatoria</a:t>
            </a:r>
          </a:p>
          <a:p>
            <a:pPr>
              <a:defRPr/>
            </a:pPr>
            <a:endParaRPr lang="it-IT" dirty="0"/>
          </a:p>
        </p:txBody>
      </p:sp>
      <p:sp>
        <p:nvSpPr>
          <p:cNvPr id="4" name="Segnaposto contenuto 3">
            <a:extLst>
              <a:ext uri="{FF2B5EF4-FFF2-40B4-BE49-F238E27FC236}">
                <a16:creationId xmlns:a16="http://schemas.microsoft.com/office/drawing/2014/main" id="{B7F30633-DA71-414A-AA4C-8CEC4A2BAC05}"/>
              </a:ext>
            </a:extLst>
          </p:cNvPr>
          <p:cNvSpPr>
            <a:spLocks noGrp="1"/>
          </p:cNvSpPr>
          <p:nvPr>
            <p:ph sz="half" idx="2"/>
          </p:nvPr>
        </p:nvSpPr>
        <p:spPr>
          <a:xfrm>
            <a:off x="6172200" y="1878013"/>
            <a:ext cx="4495800" cy="4525962"/>
          </a:xfrm>
        </p:spPr>
        <p:txBody>
          <a:bodyPr/>
          <a:lstStyle/>
          <a:p>
            <a:pPr marL="0" indent="0" algn="ctr">
              <a:buNone/>
              <a:defRPr/>
            </a:pPr>
            <a:r>
              <a:rPr lang="it-IT" dirty="0">
                <a:solidFill>
                  <a:srgbClr val="002060"/>
                </a:solidFill>
              </a:rPr>
              <a:t>Previdenza Complementare</a:t>
            </a:r>
          </a:p>
          <a:p>
            <a:pPr>
              <a:defRPr/>
            </a:pPr>
            <a:endParaRPr lang="it-IT" dirty="0"/>
          </a:p>
        </p:txBody>
      </p:sp>
      <p:pic>
        <p:nvPicPr>
          <p:cNvPr id="5" name="Immagine 24">
            <a:extLst>
              <a:ext uri="{FF2B5EF4-FFF2-40B4-BE49-F238E27FC236}">
                <a16:creationId xmlns:a16="http://schemas.microsoft.com/office/drawing/2014/main" id="{4DF5130B-2C0F-4F4B-A422-9492C8E48D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9800" y="3154363"/>
            <a:ext cx="2446338"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10F97E9F-A9B6-0A47-8147-3AA9D7262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722" y="4619501"/>
            <a:ext cx="5246445" cy="172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2">
            <a:extLst>
              <a:ext uri="{FF2B5EF4-FFF2-40B4-BE49-F238E27FC236}">
                <a16:creationId xmlns:a16="http://schemas.microsoft.com/office/drawing/2014/main" id="{251C2655-30DF-014A-A11B-5F17F1E36753}"/>
              </a:ext>
            </a:extLst>
          </p:cNvPr>
          <p:cNvSpPr>
            <a:spLocks noChangeArrowheads="1"/>
          </p:cNvSpPr>
          <p:nvPr/>
        </p:nvSpPr>
        <p:spPr bwMode="auto">
          <a:xfrm flipV="1">
            <a:off x="2689226" y="387628"/>
            <a:ext cx="42894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1800"/>
          </a:p>
        </p:txBody>
      </p:sp>
      <p:pic>
        <p:nvPicPr>
          <p:cNvPr id="14" name="Immagine 1" descr="/var/folders/yd/b4_lmfn95rq_lygqnsk098280000gn/T/com.microsoft.Word/WebArchiveCopyPasteTempFiles/INPS_logo.png">
            <a:extLst>
              <a:ext uri="{FF2B5EF4-FFF2-40B4-BE49-F238E27FC236}">
                <a16:creationId xmlns:a16="http://schemas.microsoft.com/office/drawing/2014/main" id="{30E0D55C-6671-EE49-966A-0B9BB9E36930}"/>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820990" y="2531218"/>
            <a:ext cx="1229512" cy="170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108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6561" name="Picture 4" descr="CURSY043">
            <a:extLst>
              <a:ext uri="{FF2B5EF4-FFF2-40B4-BE49-F238E27FC236}">
                <a16:creationId xmlns:a16="http://schemas.microsoft.com/office/drawing/2014/main" id="{A847D10D-8C80-BB47-B288-5C84E2571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6325" y="930276"/>
            <a:ext cx="165735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D5DF4839-4681-2D45-89FB-C9B92C44D26D}"/>
              </a:ext>
            </a:extLst>
          </p:cNvPr>
          <p:cNvSpPr/>
          <p:nvPr/>
        </p:nvSpPr>
        <p:spPr>
          <a:xfrm>
            <a:off x="2349500" y="506414"/>
            <a:ext cx="7742238" cy="585787"/>
          </a:xfrm>
          <a:prstGeom prst="rect">
            <a:avLst/>
          </a:prstGeom>
        </p:spPr>
        <p:txBody>
          <a:bodyPr>
            <a:spAutoFit/>
          </a:bodyPr>
          <a:lstStyle>
            <a:lvl1pPr defTabSz="342900">
              <a:defRPr>
                <a:solidFill>
                  <a:schemeClr val="tx1"/>
                </a:solidFill>
                <a:latin typeface="Calibri" panose="020F0502020204030204" pitchFamily="34" charset="0"/>
                <a:ea typeface="ＭＳ Ｐゴシック" panose="020B0600070205080204" pitchFamily="34" charset="-128"/>
              </a:defRPr>
            </a:lvl1pPr>
            <a:lvl2pPr marL="742950" indent="-285750" defTabSz="342900">
              <a:defRPr>
                <a:solidFill>
                  <a:schemeClr val="tx1"/>
                </a:solidFill>
                <a:latin typeface="Calibri" panose="020F0502020204030204" pitchFamily="34" charset="0"/>
                <a:ea typeface="ＭＳ Ｐゴシック" panose="020B0600070205080204" pitchFamily="34" charset="-128"/>
              </a:defRPr>
            </a:lvl2pPr>
            <a:lvl3pPr marL="1143000" indent="-228600" defTabSz="342900">
              <a:defRPr>
                <a:solidFill>
                  <a:schemeClr val="tx1"/>
                </a:solidFill>
                <a:latin typeface="Calibri" panose="020F0502020204030204" pitchFamily="34" charset="0"/>
                <a:ea typeface="ＭＳ Ｐゴシック" panose="020B0600070205080204" pitchFamily="34" charset="-128"/>
              </a:defRPr>
            </a:lvl3pPr>
            <a:lvl4pPr marL="1600200" indent="-228600" defTabSz="342900">
              <a:defRPr>
                <a:solidFill>
                  <a:schemeClr val="tx1"/>
                </a:solidFill>
                <a:latin typeface="Calibri" panose="020F0502020204030204" pitchFamily="34" charset="0"/>
                <a:ea typeface="ＭＳ Ｐゴシック" panose="020B0600070205080204" pitchFamily="34" charset="-128"/>
              </a:defRPr>
            </a:lvl4pPr>
            <a:lvl5pPr marL="2057400" indent="-228600" defTabSz="342900">
              <a:defRPr>
                <a:solidFill>
                  <a:schemeClr val="tx1"/>
                </a:solidFill>
                <a:latin typeface="Calibri" panose="020F0502020204030204" pitchFamily="34" charset="0"/>
                <a:ea typeface="ＭＳ Ｐゴシック" panose="020B0600070205080204" pitchFamily="34" charset="-128"/>
              </a:defRPr>
            </a:lvl5pPr>
            <a:lvl6pPr marL="2514600" indent="-228600" defTabSz="3429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3429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3429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3429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it-IT" altLang="it-IT" sz="3200" b="1">
                <a:solidFill>
                  <a:srgbClr val="376092"/>
                </a:solidFill>
                <a:effectLst>
                  <a:outerShdw blurRad="38100" dist="38100" dir="2700000" algn="tl">
                    <a:srgbClr val="C0C0C0"/>
                  </a:outerShdw>
                </a:effectLst>
                <a:latin typeface="Arial" panose="020B0604020202020204" pitchFamily="34" charset="0"/>
                <a:cs typeface="Arial" panose="020B0604020202020204" pitchFamily="34" charset="0"/>
              </a:rPr>
              <a:t>Erogazione delle prestazioni</a:t>
            </a:r>
          </a:p>
        </p:txBody>
      </p:sp>
      <p:pic>
        <p:nvPicPr>
          <p:cNvPr id="66563" name="Immagine 2">
            <a:extLst>
              <a:ext uri="{FF2B5EF4-FFF2-40B4-BE49-F238E27FC236}">
                <a16:creationId xmlns:a16="http://schemas.microsoft.com/office/drawing/2014/main" id="{7A7183D7-6C18-0142-9748-1110CCBA46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0" y="319882"/>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CasellaDiTesto 3">
            <a:extLst>
              <a:ext uri="{FF2B5EF4-FFF2-40B4-BE49-F238E27FC236}">
                <a16:creationId xmlns:a16="http://schemas.microsoft.com/office/drawing/2014/main" id="{5292CEEC-7B19-EA49-8EB2-B39CA30062E5}"/>
              </a:ext>
            </a:extLst>
          </p:cNvPr>
          <p:cNvSpPr txBox="1">
            <a:spLocks noChangeArrowheads="1"/>
          </p:cNvSpPr>
          <p:nvPr/>
        </p:nvSpPr>
        <p:spPr bwMode="auto">
          <a:xfrm>
            <a:off x="1993900" y="1739900"/>
            <a:ext cx="82121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2600" b="1" i="1" u="sng">
                <a:solidFill>
                  <a:srgbClr val="376092"/>
                </a:solidFill>
                <a:latin typeface="Arial" panose="020B0604020202020204" pitchFamily="34" charset="0"/>
                <a:cs typeface="Arial" panose="020B0604020202020204" pitchFamily="34" charset="0"/>
              </a:rPr>
              <a:t> il montante maturato potrà</a:t>
            </a:r>
            <a:r>
              <a:rPr lang="it-IT" altLang="it-IT" sz="2600" b="1">
                <a:solidFill>
                  <a:srgbClr val="376092"/>
                </a:solidFill>
                <a:latin typeface="Arial" panose="020B0604020202020204" pitchFamily="34" charset="0"/>
                <a:cs typeface="Arial" panose="020B0604020202020204" pitchFamily="34" charset="0"/>
              </a:rPr>
              <a:t>:</a:t>
            </a:r>
          </a:p>
          <a:p>
            <a:pPr eaLnBrk="1" hangingPunct="1">
              <a:spcBef>
                <a:spcPct val="0"/>
              </a:spcBef>
              <a:buFontTx/>
              <a:buNone/>
            </a:pPr>
            <a:endParaRPr lang="it-IT" altLang="it-IT" sz="2400">
              <a:latin typeface="Arial" panose="020B0604020202020204" pitchFamily="34" charset="0"/>
              <a:cs typeface="Arial" panose="020B0604020202020204" pitchFamily="34" charset="0"/>
            </a:endParaRPr>
          </a:p>
          <a:p>
            <a:pPr eaLnBrk="1" hangingPunct="1">
              <a:spcBef>
                <a:spcPct val="0"/>
              </a:spcBef>
              <a:buClr>
                <a:srgbClr val="FFCC00"/>
              </a:buClr>
              <a:buFont typeface="Wingdings" pitchFamily="2" charset="2"/>
              <a:buChar char="v"/>
            </a:pPr>
            <a:r>
              <a:rPr lang="it-IT" altLang="it-IT" sz="2400">
                <a:solidFill>
                  <a:srgbClr val="376092"/>
                </a:solidFill>
                <a:latin typeface="Arial" panose="020B0604020202020204" pitchFamily="34" charset="0"/>
                <a:cs typeface="Arial" panose="020B0604020202020204" pitchFamily="34" charset="0"/>
              </a:rPr>
              <a:t>Essere interamente convertito in una  </a:t>
            </a:r>
            <a:r>
              <a:rPr lang="it-IT" altLang="it-IT" sz="2400" b="1" i="1" u="sng">
                <a:solidFill>
                  <a:srgbClr val="376092"/>
                </a:solidFill>
                <a:latin typeface="Arial" panose="020B0604020202020204" pitchFamily="34" charset="0"/>
                <a:cs typeface="Arial" panose="020B0604020202020204" pitchFamily="34" charset="0"/>
              </a:rPr>
              <a:t>rendita vitalizia </a:t>
            </a:r>
            <a:r>
              <a:rPr lang="it-IT" altLang="it-IT" sz="2400">
                <a:solidFill>
                  <a:srgbClr val="376092"/>
                </a:solidFill>
                <a:latin typeface="Arial" panose="020B0604020202020204" pitchFamily="34" charset="0"/>
                <a:cs typeface="Arial" panose="020B0604020202020204" pitchFamily="34" charset="0"/>
              </a:rPr>
              <a:t>(con possibilità di reversibilità su altra persona e di long term care, cioè il raddoppio della rendita nel caso di perdita di autosufficienza);</a:t>
            </a:r>
          </a:p>
          <a:p>
            <a:pPr eaLnBrk="1" hangingPunct="1">
              <a:spcBef>
                <a:spcPct val="0"/>
              </a:spcBef>
              <a:buClr>
                <a:srgbClr val="FFCC00"/>
              </a:buClr>
              <a:buFont typeface="Wingdings" pitchFamily="2" charset="2"/>
              <a:buChar char="v"/>
            </a:pPr>
            <a:endParaRPr lang="it-IT" altLang="it-IT" sz="2400">
              <a:solidFill>
                <a:srgbClr val="376092"/>
              </a:solidFill>
              <a:latin typeface="Arial" panose="020B0604020202020204" pitchFamily="34" charset="0"/>
              <a:cs typeface="Arial" panose="020B0604020202020204" pitchFamily="34" charset="0"/>
            </a:endParaRPr>
          </a:p>
          <a:p>
            <a:pPr eaLnBrk="1" hangingPunct="1">
              <a:spcBef>
                <a:spcPct val="0"/>
              </a:spcBef>
              <a:buClr>
                <a:srgbClr val="FFCC00"/>
              </a:buClr>
              <a:buFont typeface="Wingdings" pitchFamily="2" charset="2"/>
              <a:buChar char="v"/>
            </a:pPr>
            <a:r>
              <a:rPr lang="it-IT" altLang="it-IT" sz="2400">
                <a:solidFill>
                  <a:srgbClr val="376092"/>
                </a:solidFill>
                <a:latin typeface="Arial" panose="020B0604020202020204" pitchFamily="34" charset="0"/>
                <a:cs typeface="Arial" panose="020B0604020202020204" pitchFamily="34" charset="0"/>
              </a:rPr>
              <a:t>Oppure, a  scelta dell’aderente, essere liquidato sotto forma di </a:t>
            </a:r>
            <a:r>
              <a:rPr lang="it-IT" altLang="it-IT" sz="2400" b="1" i="1" u="sng">
                <a:solidFill>
                  <a:srgbClr val="376092"/>
                </a:solidFill>
                <a:latin typeface="Arial" panose="020B0604020202020204" pitchFamily="34" charset="0"/>
                <a:cs typeface="Arial" panose="020B0604020202020204" pitchFamily="34" charset="0"/>
              </a:rPr>
              <a:t>capitale fino al 50% </a:t>
            </a:r>
            <a:r>
              <a:rPr lang="it-IT" altLang="it-IT" sz="2400">
                <a:solidFill>
                  <a:srgbClr val="376092"/>
                </a:solidFill>
                <a:latin typeface="Arial" panose="020B0604020202020204" pitchFamily="34" charset="0"/>
                <a:cs typeface="Arial" panose="020B0604020202020204" pitchFamily="34" charset="0"/>
              </a:rPr>
              <a:t>del patrimonio e la rimanente parte convertita in rendita.</a:t>
            </a:r>
          </a:p>
        </p:txBody>
      </p:sp>
    </p:spTree>
    <p:extLst>
      <p:ext uri="{BB962C8B-B14F-4D97-AF65-F5344CB8AC3E}">
        <p14:creationId xmlns:p14="http://schemas.microsoft.com/office/powerpoint/2010/main" val="123741108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7DF50A-D701-3844-93F0-66F102050ECC}"/>
              </a:ext>
            </a:extLst>
          </p:cNvPr>
          <p:cNvSpPr>
            <a:spLocks noGrp="1"/>
          </p:cNvSpPr>
          <p:nvPr>
            <p:ph type="ctrTitle"/>
          </p:nvPr>
        </p:nvSpPr>
        <p:spPr>
          <a:xfrm>
            <a:off x="2414588" y="223839"/>
            <a:ext cx="7772400" cy="1470025"/>
          </a:xfrm>
        </p:spPr>
        <p:txBody>
          <a:bodyPr rtlCol="0">
            <a:normAutofit fontScale="90000"/>
          </a:bodyPr>
          <a:lstStyle/>
          <a:p>
            <a:pPr>
              <a:defRPr/>
            </a:pPr>
            <a:r>
              <a:rPr lang="it-IT" b="1" dirty="0">
                <a:solidFill>
                  <a:schemeClr val="accent1">
                    <a:lumMod val="75000"/>
                  </a:schemeClr>
                </a:solidFill>
                <a:latin typeface="Arial" panose="020B0604020202020204" pitchFamily="34" charset="0"/>
                <a:ea typeface="+mj-ea"/>
                <a:cs typeface="Arial" panose="020B0604020202020204" pitchFamily="34" charset="0"/>
              </a:rPr>
              <a:t>Alcune informazioni su FS:</a:t>
            </a:r>
          </a:p>
        </p:txBody>
      </p:sp>
      <p:sp>
        <p:nvSpPr>
          <p:cNvPr id="67586" name="Sottotitolo 2">
            <a:extLst>
              <a:ext uri="{FF2B5EF4-FFF2-40B4-BE49-F238E27FC236}">
                <a16:creationId xmlns:a16="http://schemas.microsoft.com/office/drawing/2014/main" id="{8F17CCCC-EB94-3543-91FB-5E1DC86A4522}"/>
              </a:ext>
            </a:extLst>
          </p:cNvPr>
          <p:cNvSpPr>
            <a:spLocks noGrp="1"/>
          </p:cNvSpPr>
          <p:nvPr>
            <p:ph type="subTitle" idx="1"/>
          </p:nvPr>
        </p:nvSpPr>
        <p:spPr>
          <a:xfrm>
            <a:off x="2271713" y="1479551"/>
            <a:ext cx="7772400" cy="5097463"/>
          </a:xfrm>
        </p:spPr>
        <p:txBody>
          <a:bodyPr/>
          <a:lstStyle/>
          <a:p>
            <a:pPr marL="342900" indent="-342900" algn="l">
              <a:buClr>
                <a:srgbClr val="FFCC00"/>
              </a:buClr>
              <a:buFont typeface="Arial" panose="020B0604020202020204" pitchFamily="34" charset="0"/>
              <a:buChar char="•"/>
            </a:pPr>
            <a:r>
              <a:rPr lang="it-IT" altLang="it-IT">
                <a:solidFill>
                  <a:srgbClr val="376092"/>
                </a:solidFill>
                <a:latin typeface="Arial" panose="020B0604020202020204" pitchFamily="34" charset="0"/>
                <a:cs typeface="Arial" panose="020B0604020202020204" pitchFamily="34" charset="0"/>
              </a:rPr>
              <a:t>Il CdA del Fondo non gestisce direttamente il patrimonio, ma stipula apposite convenzioni con i </a:t>
            </a:r>
            <a:r>
              <a:rPr lang="it-IT" altLang="it-IT" b="1">
                <a:solidFill>
                  <a:srgbClr val="376092"/>
                </a:solidFill>
                <a:latin typeface="Arial" panose="020B0604020202020204" pitchFamily="34" charset="0"/>
                <a:cs typeface="Arial" panose="020B0604020202020204" pitchFamily="34" charset="0"/>
              </a:rPr>
              <a:t>gestori finanziari professionali</a:t>
            </a:r>
            <a:r>
              <a:rPr lang="it-IT" altLang="it-IT">
                <a:solidFill>
                  <a:srgbClr val="376092"/>
                </a:solidFill>
                <a:latin typeface="Arial" panose="020B0604020202020204" pitchFamily="34" charset="0"/>
                <a:cs typeface="Arial" panose="020B0604020202020204" pitchFamily="34" charset="0"/>
              </a:rPr>
              <a:t>                    </a:t>
            </a:r>
          </a:p>
          <a:p>
            <a:pPr marL="342900" indent="-342900" algn="l">
              <a:buClr>
                <a:srgbClr val="FFCC00"/>
              </a:buClr>
            </a:pPr>
            <a:r>
              <a:rPr lang="it-IT" altLang="it-IT">
                <a:solidFill>
                  <a:srgbClr val="376092"/>
                </a:solidFill>
                <a:latin typeface="Arial" panose="020B0604020202020204" pitchFamily="34" charset="0"/>
                <a:cs typeface="Arial" panose="020B0604020202020204" pitchFamily="34" charset="0"/>
              </a:rPr>
              <a:t>       Anima Eurizon</a:t>
            </a:r>
          </a:p>
          <a:p>
            <a:pPr marL="342900" indent="-342900" algn="l">
              <a:buClr>
                <a:srgbClr val="FFCC00"/>
              </a:buClr>
            </a:pPr>
            <a:r>
              <a:rPr lang="it-IT" altLang="it-IT">
                <a:solidFill>
                  <a:srgbClr val="376092"/>
                </a:solidFill>
                <a:latin typeface="Arial" panose="020B0604020202020204" pitchFamily="34" charset="0"/>
                <a:cs typeface="Arial" panose="020B0604020202020204" pitchFamily="34" charset="0"/>
              </a:rPr>
              <a:t> 	   Eurizon e Credit Suisse  </a:t>
            </a:r>
          </a:p>
          <a:p>
            <a:pPr marL="342900" indent="-342900" algn="l">
              <a:buClr>
                <a:srgbClr val="FFCC00"/>
              </a:buClr>
            </a:pPr>
            <a:r>
              <a:rPr lang="it-IT" altLang="it-IT">
                <a:solidFill>
                  <a:srgbClr val="376092"/>
                </a:solidFill>
                <a:latin typeface="Arial" panose="020B0604020202020204" pitchFamily="34" charset="0"/>
                <a:cs typeface="Arial" panose="020B0604020202020204" pitchFamily="34" charset="0"/>
              </a:rPr>
              <a:t>	   Pictet e Credit Suisse</a:t>
            </a:r>
          </a:p>
          <a:p>
            <a:pPr marL="342900" indent="-342900" algn="l">
              <a:buClr>
                <a:srgbClr val="FFCC00"/>
              </a:buClr>
              <a:buFont typeface="Wingdings" pitchFamily="2" charset="2"/>
              <a:buChar char="v"/>
            </a:pPr>
            <a:r>
              <a:rPr lang="it-IT" altLang="it-IT">
                <a:solidFill>
                  <a:srgbClr val="376092"/>
                </a:solidFill>
                <a:latin typeface="Arial" panose="020B0604020202020204" pitchFamily="34" charset="0"/>
                <a:cs typeface="Arial" panose="020B0604020202020204" pitchFamily="34" charset="0"/>
              </a:rPr>
              <a:t>Il Fondo può </a:t>
            </a:r>
            <a:r>
              <a:rPr lang="it-IT" altLang="it-IT" b="1">
                <a:solidFill>
                  <a:srgbClr val="376092"/>
                </a:solidFill>
                <a:latin typeface="Arial" panose="020B0604020202020204" pitchFamily="34" charset="0"/>
                <a:cs typeface="Arial" panose="020B0604020202020204" pitchFamily="34" charset="0"/>
              </a:rPr>
              <a:t>cambiare gestore </a:t>
            </a:r>
            <a:r>
              <a:rPr lang="it-IT" altLang="it-IT">
                <a:solidFill>
                  <a:srgbClr val="376092"/>
                </a:solidFill>
                <a:latin typeface="Arial" panose="020B0604020202020204" pitchFamily="34" charset="0"/>
                <a:cs typeface="Arial" panose="020B0604020202020204" pitchFamily="34" charset="0"/>
              </a:rPr>
              <a:t>finanziario se insoddisfatto (i Fondi aperti, No…);</a:t>
            </a:r>
          </a:p>
          <a:p>
            <a:pPr marL="342900" indent="-342900" algn="l">
              <a:buClr>
                <a:srgbClr val="FFCC00"/>
              </a:buClr>
              <a:buFont typeface="Wingdings" pitchFamily="2" charset="2"/>
              <a:buChar char="v"/>
            </a:pPr>
            <a:r>
              <a:rPr lang="it-IT" altLang="it-IT">
                <a:solidFill>
                  <a:srgbClr val="376092"/>
                </a:solidFill>
                <a:latin typeface="Arial" panose="020B0604020202020204" pitchFamily="34" charset="0"/>
                <a:cs typeface="Arial" panose="020B0604020202020204" pitchFamily="34" charset="0"/>
              </a:rPr>
              <a:t>Ogni attività è sottoposta al controllo della </a:t>
            </a:r>
            <a:r>
              <a:rPr lang="it-IT" altLang="it-IT" b="1">
                <a:solidFill>
                  <a:srgbClr val="376092"/>
                </a:solidFill>
                <a:latin typeface="Arial" panose="020B0604020202020204" pitchFamily="34" charset="0"/>
                <a:cs typeface="Arial" panose="020B0604020202020204" pitchFamily="34" charset="0"/>
              </a:rPr>
              <a:t>Commissione di Vigilanza</a:t>
            </a:r>
            <a:r>
              <a:rPr lang="it-IT" altLang="it-IT">
                <a:solidFill>
                  <a:srgbClr val="376092"/>
                </a:solidFill>
                <a:latin typeface="Arial" panose="020B0604020202020204" pitchFamily="34" charset="0"/>
                <a:cs typeface="Arial" panose="020B0604020202020204" pitchFamily="34" charset="0"/>
              </a:rPr>
              <a:t> sui Fondi pensione (COVIP).</a:t>
            </a:r>
          </a:p>
        </p:txBody>
      </p:sp>
      <p:pic>
        <p:nvPicPr>
          <p:cNvPr id="67587" name="Immagine 4">
            <a:extLst>
              <a:ext uri="{FF2B5EF4-FFF2-40B4-BE49-F238E27FC236}">
                <a16:creationId xmlns:a16="http://schemas.microsoft.com/office/drawing/2014/main" id="{51A50074-F467-634B-BAF0-507A056C4C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996" y="100361"/>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843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egnaposto contenuto 2">
            <a:extLst>
              <a:ext uri="{FF2B5EF4-FFF2-40B4-BE49-F238E27FC236}">
                <a16:creationId xmlns:a16="http://schemas.microsoft.com/office/drawing/2014/main" id="{1B32217E-B953-2549-849C-1BCE6DB7BF65}"/>
              </a:ext>
            </a:extLst>
          </p:cNvPr>
          <p:cNvSpPr>
            <a:spLocks noGrp="1"/>
          </p:cNvSpPr>
          <p:nvPr>
            <p:ph idx="1"/>
          </p:nvPr>
        </p:nvSpPr>
        <p:spPr>
          <a:xfrm>
            <a:off x="2171701" y="1227138"/>
            <a:ext cx="7940675" cy="5867400"/>
          </a:xfrm>
        </p:spPr>
        <p:txBody>
          <a:bodyPr/>
          <a:lstStyle/>
          <a:p>
            <a:pPr eaLnBrk="1" hangingPunct="1">
              <a:lnSpc>
                <a:spcPct val="90000"/>
              </a:lnSpc>
              <a:buClr>
                <a:srgbClr val="FFCC00"/>
              </a:buClr>
              <a:buFont typeface="Wingdings" pitchFamily="2" charset="2"/>
              <a:buChar char="v"/>
            </a:pPr>
            <a:r>
              <a:rPr lang="it-IT" altLang="it-IT" sz="2400">
                <a:solidFill>
                  <a:srgbClr val="376092"/>
                </a:solidFill>
                <a:latin typeface="Arial" panose="020B0604020202020204" pitchFamily="34" charset="0"/>
                <a:cs typeface="Arial" panose="020B0604020202020204" pitchFamily="34" charset="0"/>
              </a:rPr>
              <a:t>L’aderente rimane sempre titolare delle risorse affidate in gestione. Nel caso di premorienza prima del pensionamento, la posizione viene riscattata dai soggetti indicati dalla normativa di riferimento;</a:t>
            </a:r>
          </a:p>
          <a:p>
            <a:pPr eaLnBrk="1" hangingPunct="1">
              <a:lnSpc>
                <a:spcPct val="90000"/>
              </a:lnSpc>
              <a:buClr>
                <a:srgbClr val="FFCC00"/>
              </a:buClr>
              <a:buFont typeface="Arial" panose="020B0604020202020204" pitchFamily="34" charset="0"/>
              <a:buNone/>
            </a:pPr>
            <a:endParaRPr lang="it-IT" altLang="it-IT" sz="2400">
              <a:solidFill>
                <a:srgbClr val="376092"/>
              </a:solidFill>
              <a:latin typeface="Arial" panose="020B0604020202020204" pitchFamily="34" charset="0"/>
              <a:cs typeface="Arial" panose="020B0604020202020204" pitchFamily="34" charset="0"/>
            </a:endParaRPr>
          </a:p>
          <a:p>
            <a:pPr eaLnBrk="1" hangingPunct="1">
              <a:lnSpc>
                <a:spcPct val="90000"/>
              </a:lnSpc>
              <a:buClr>
                <a:srgbClr val="FFCC00"/>
              </a:buClr>
              <a:buFont typeface="Wingdings" pitchFamily="2" charset="2"/>
              <a:buChar char="v"/>
            </a:pPr>
            <a:r>
              <a:rPr lang="it-IT" altLang="it-IT" sz="2400">
                <a:solidFill>
                  <a:srgbClr val="376092"/>
                </a:solidFill>
                <a:latin typeface="Arial" panose="020B0604020202020204" pitchFamily="34" charset="0"/>
                <a:cs typeface="Arial" panose="020B0604020202020204" pitchFamily="34" charset="0"/>
              </a:rPr>
              <a:t>Con un’anzianità contributiva di almeno 2 anni in un Fondo può essere chiesto il trasferimento del maturato presso un altro Fondo pensione;</a:t>
            </a:r>
          </a:p>
          <a:p>
            <a:pPr eaLnBrk="1" hangingPunct="1">
              <a:lnSpc>
                <a:spcPct val="90000"/>
              </a:lnSpc>
              <a:buClr>
                <a:srgbClr val="FFCC00"/>
              </a:buClr>
              <a:buFont typeface="Arial" panose="020B0604020202020204" pitchFamily="34" charset="0"/>
              <a:buNone/>
            </a:pPr>
            <a:endParaRPr lang="it-IT" altLang="it-IT" sz="2400">
              <a:solidFill>
                <a:srgbClr val="376092"/>
              </a:solidFill>
              <a:latin typeface="Arial" panose="020B0604020202020204" pitchFamily="34" charset="0"/>
              <a:cs typeface="Arial" panose="020B0604020202020204" pitchFamily="34" charset="0"/>
            </a:endParaRPr>
          </a:p>
          <a:p>
            <a:pPr eaLnBrk="1" hangingPunct="1">
              <a:lnSpc>
                <a:spcPct val="90000"/>
              </a:lnSpc>
              <a:buClr>
                <a:srgbClr val="FFCC00"/>
              </a:buClr>
              <a:buFont typeface="Wingdings" pitchFamily="2" charset="2"/>
              <a:buChar char="v"/>
            </a:pPr>
            <a:r>
              <a:rPr lang="it-IT" altLang="it-IT" sz="2400">
                <a:solidFill>
                  <a:srgbClr val="376092"/>
                </a:solidFill>
                <a:latin typeface="Arial" panose="020B0604020202020204" pitchFamily="34" charset="0"/>
                <a:cs typeface="Arial" panose="020B0604020202020204" pitchFamily="34" charset="0"/>
              </a:rPr>
              <a:t>Se si è già iscritti ad altro Fondo si può trasferire in modo semplice a FondoSanità con l’invio del modulo di trasferimento rilasciato dal Fondo cedente. </a:t>
            </a:r>
          </a:p>
          <a:p>
            <a:pPr eaLnBrk="1" hangingPunct="1">
              <a:lnSpc>
                <a:spcPct val="90000"/>
              </a:lnSpc>
            </a:pPr>
            <a:endParaRPr lang="it-IT" altLang="it-IT"/>
          </a:p>
          <a:p>
            <a:pPr eaLnBrk="1" hangingPunct="1">
              <a:lnSpc>
                <a:spcPct val="90000"/>
              </a:lnSpc>
            </a:pPr>
            <a:endParaRPr lang="it-IT" altLang="it-IT"/>
          </a:p>
        </p:txBody>
      </p:sp>
      <p:pic>
        <p:nvPicPr>
          <p:cNvPr id="68610" name="Immagine 4">
            <a:extLst>
              <a:ext uri="{FF2B5EF4-FFF2-40B4-BE49-F238E27FC236}">
                <a16:creationId xmlns:a16="http://schemas.microsoft.com/office/drawing/2014/main" id="{1869E4D3-1C71-084C-80D4-A724B89E2B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820" y="122663"/>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358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D25451-D6F8-E34E-9AD1-4BAACFB247FE}"/>
              </a:ext>
            </a:extLst>
          </p:cNvPr>
          <p:cNvSpPr>
            <a:spLocks noGrp="1"/>
          </p:cNvSpPr>
          <p:nvPr>
            <p:ph type="title"/>
          </p:nvPr>
        </p:nvSpPr>
        <p:spPr>
          <a:xfrm>
            <a:off x="1643063" y="731839"/>
            <a:ext cx="8928100" cy="1165225"/>
          </a:xfrm>
        </p:spPr>
        <p:txBody>
          <a:bodyPr>
            <a:normAutofit fontScale="90000"/>
          </a:bodyPr>
          <a:lstStyle/>
          <a:p>
            <a:pPr>
              <a:defRPr/>
            </a:pPr>
            <a:br>
              <a:rPr lang="it-IT" sz="3200" b="1" dirty="0">
                <a:solidFill>
                  <a:schemeClr val="accent1">
                    <a:lumMod val="75000"/>
                  </a:schemeClr>
                </a:solidFill>
                <a:latin typeface="Arial" panose="020B0604020202020204" pitchFamily="34" charset="0"/>
                <a:cs typeface="Arial" panose="020B0604020202020204" pitchFamily="34" charset="0"/>
              </a:rPr>
            </a:br>
            <a:r>
              <a:rPr lang="it-IT" sz="3200" b="1" dirty="0">
                <a:solidFill>
                  <a:schemeClr val="accent1">
                    <a:lumMod val="75000"/>
                  </a:schemeClr>
                </a:solidFill>
                <a:latin typeface="Arial" panose="020B0604020202020204" pitchFamily="34" charset="0"/>
                <a:cs typeface="Arial" panose="020B0604020202020204" pitchFamily="34" charset="0"/>
              </a:rPr>
              <a:t>È possibile il trasferimento da altro Fondo</a:t>
            </a:r>
            <a:r>
              <a:rPr lang="it-IT" sz="3200" b="1" u="sng" dirty="0">
                <a:solidFill>
                  <a:srgbClr val="996633"/>
                </a:solidFill>
                <a:latin typeface="Arial" panose="020B0604020202020204" pitchFamily="34" charset="0"/>
                <a:cs typeface="Arial" panose="020B0604020202020204" pitchFamily="34" charset="0"/>
              </a:rPr>
              <a:t> </a:t>
            </a:r>
            <a:br>
              <a:rPr lang="it-IT" sz="3200" b="1" u="sng" dirty="0">
                <a:solidFill>
                  <a:srgbClr val="996633"/>
                </a:solidFill>
                <a:latin typeface="Arial" panose="020B0604020202020204" pitchFamily="34" charset="0"/>
                <a:cs typeface="Arial" panose="020B0604020202020204" pitchFamily="34" charset="0"/>
              </a:rPr>
            </a:br>
            <a:r>
              <a:rPr lang="it-IT" sz="3200" b="1" dirty="0">
                <a:solidFill>
                  <a:schemeClr val="accent1">
                    <a:lumMod val="75000"/>
                  </a:schemeClr>
                </a:solidFill>
                <a:latin typeface="Arial" panose="020B0604020202020204" pitchFamily="34" charset="0"/>
                <a:cs typeface="Arial" panose="020B0604020202020204" pitchFamily="34" charset="0"/>
              </a:rPr>
              <a:t>a </a:t>
            </a:r>
            <a:r>
              <a:rPr lang="it-IT" sz="3200" b="1" dirty="0" err="1">
                <a:solidFill>
                  <a:schemeClr val="accent1">
                    <a:lumMod val="75000"/>
                  </a:schemeClr>
                </a:solidFill>
                <a:latin typeface="Arial" panose="020B0604020202020204" pitchFamily="34" charset="0"/>
                <a:cs typeface="Arial" panose="020B0604020202020204" pitchFamily="34" charset="0"/>
              </a:rPr>
              <a:t>FondoSanità</a:t>
            </a:r>
            <a:r>
              <a:rPr lang="it-IT" sz="3200" b="1" dirty="0">
                <a:solidFill>
                  <a:schemeClr val="accent1">
                    <a:lumMod val="75000"/>
                  </a:schemeClr>
                </a:solidFill>
                <a:latin typeface="Arial" panose="020B0604020202020204" pitchFamily="34" charset="0"/>
                <a:cs typeface="Arial" panose="020B0604020202020204" pitchFamily="34" charset="0"/>
              </a:rPr>
              <a:t>?</a:t>
            </a:r>
            <a:br>
              <a:rPr lang="it-IT" sz="3200" b="1" dirty="0">
                <a:solidFill>
                  <a:schemeClr val="accent1">
                    <a:lumMod val="75000"/>
                  </a:schemeClr>
                </a:solidFill>
                <a:latin typeface="Arial" panose="020B0604020202020204" pitchFamily="34" charset="0"/>
                <a:cs typeface="Arial" panose="020B0604020202020204" pitchFamily="34" charset="0"/>
              </a:rPr>
            </a:br>
            <a:endParaRPr lang="it-IT" sz="3200" dirty="0"/>
          </a:p>
        </p:txBody>
      </p:sp>
      <p:sp>
        <p:nvSpPr>
          <p:cNvPr id="3" name="Segnaposto testo 2">
            <a:extLst>
              <a:ext uri="{FF2B5EF4-FFF2-40B4-BE49-F238E27FC236}">
                <a16:creationId xmlns:a16="http://schemas.microsoft.com/office/drawing/2014/main" id="{BD7137BB-3E73-6D4F-A4F2-A740AF2B3611}"/>
              </a:ext>
            </a:extLst>
          </p:cNvPr>
          <p:cNvSpPr>
            <a:spLocks noGrp="1"/>
          </p:cNvSpPr>
          <p:nvPr>
            <p:ph type="body" idx="1"/>
          </p:nvPr>
        </p:nvSpPr>
        <p:spPr>
          <a:xfrm>
            <a:off x="2063750" y="2190751"/>
            <a:ext cx="7494588" cy="1165225"/>
          </a:xfrm>
        </p:spPr>
        <p:txBody>
          <a:bodyPr>
            <a:normAutofit fontScale="25000" lnSpcReduction="20000"/>
          </a:bodyPr>
          <a:lstStyle/>
          <a:p>
            <a:pPr algn="ctr"/>
            <a:endParaRPr lang="it-IT" altLang="it-IT" sz="4400">
              <a:solidFill>
                <a:srgbClr val="00B050"/>
              </a:solidFill>
              <a:latin typeface="Arial" panose="020B0604020202020204" pitchFamily="34" charset="0"/>
              <a:cs typeface="Arial" panose="020B0604020202020204" pitchFamily="34" charset="0"/>
            </a:endParaRPr>
          </a:p>
          <a:p>
            <a:pPr algn="ctr"/>
            <a:endParaRPr lang="it-IT" altLang="it-IT" sz="4400">
              <a:solidFill>
                <a:srgbClr val="00B050"/>
              </a:solidFill>
              <a:latin typeface="Arial" panose="020B0604020202020204" pitchFamily="34" charset="0"/>
              <a:cs typeface="Arial" panose="020B0604020202020204" pitchFamily="34" charset="0"/>
            </a:endParaRPr>
          </a:p>
          <a:p>
            <a:pPr algn="ctr"/>
            <a:endParaRPr lang="it-IT" altLang="it-IT" sz="4400">
              <a:solidFill>
                <a:srgbClr val="00B050"/>
              </a:solidFill>
              <a:latin typeface="Arial" panose="020B0604020202020204" pitchFamily="34" charset="0"/>
              <a:cs typeface="Arial" panose="020B0604020202020204" pitchFamily="34" charset="0"/>
            </a:endParaRPr>
          </a:p>
          <a:p>
            <a:pPr algn="ctr"/>
            <a:endParaRPr lang="it-IT" altLang="it-IT" sz="4400">
              <a:solidFill>
                <a:srgbClr val="00B050"/>
              </a:solidFill>
              <a:latin typeface="Arial" panose="020B0604020202020204" pitchFamily="34" charset="0"/>
              <a:cs typeface="Arial" panose="020B0604020202020204" pitchFamily="34" charset="0"/>
            </a:endParaRPr>
          </a:p>
          <a:p>
            <a:pPr algn="ctr"/>
            <a:endParaRPr lang="it-IT" altLang="it-IT" sz="4400">
              <a:solidFill>
                <a:srgbClr val="00B050"/>
              </a:solidFill>
              <a:latin typeface="Arial" panose="020B0604020202020204" pitchFamily="34" charset="0"/>
              <a:cs typeface="Arial" panose="020B0604020202020204" pitchFamily="34" charset="0"/>
            </a:endParaRPr>
          </a:p>
          <a:p>
            <a:pPr algn="ctr"/>
            <a:endParaRPr lang="it-IT" altLang="it-IT" sz="4400">
              <a:solidFill>
                <a:srgbClr val="00B050"/>
              </a:solidFill>
              <a:latin typeface="Arial" panose="020B0604020202020204" pitchFamily="34" charset="0"/>
              <a:cs typeface="Arial" panose="020B0604020202020204" pitchFamily="34" charset="0"/>
            </a:endParaRPr>
          </a:p>
          <a:p>
            <a:pPr algn="ctr"/>
            <a:endParaRPr lang="it-IT" altLang="it-IT" sz="4400">
              <a:solidFill>
                <a:srgbClr val="00B050"/>
              </a:solidFill>
              <a:latin typeface="Arial" panose="020B0604020202020204" pitchFamily="34" charset="0"/>
              <a:cs typeface="Arial" panose="020B0604020202020204" pitchFamily="34" charset="0"/>
            </a:endParaRPr>
          </a:p>
          <a:p>
            <a:pPr algn="ctr"/>
            <a:r>
              <a:rPr lang="it-IT" altLang="it-IT" sz="4400">
                <a:solidFill>
                  <a:srgbClr val="00B050"/>
                </a:solidFill>
                <a:latin typeface="Arial" panose="020B0604020202020204" pitchFamily="34" charset="0"/>
                <a:cs typeface="Arial" panose="020B0604020202020204" pitchFamily="34" charset="0"/>
              </a:rPr>
              <a:t>è da fare al più presto</a:t>
            </a:r>
          </a:p>
          <a:p>
            <a:endParaRPr lang="it-IT" altLang="it-IT"/>
          </a:p>
        </p:txBody>
      </p:sp>
      <p:sp>
        <p:nvSpPr>
          <p:cNvPr id="69635" name="Segnaposto contenuto 3">
            <a:extLst>
              <a:ext uri="{FF2B5EF4-FFF2-40B4-BE49-F238E27FC236}">
                <a16:creationId xmlns:a16="http://schemas.microsoft.com/office/drawing/2014/main" id="{079BDFB9-D9A3-3E4C-A841-FDA1B2E06896}"/>
              </a:ext>
            </a:extLst>
          </p:cNvPr>
          <p:cNvSpPr>
            <a:spLocks noGrp="1"/>
          </p:cNvSpPr>
          <p:nvPr>
            <p:ph sz="half" idx="2"/>
          </p:nvPr>
        </p:nvSpPr>
        <p:spPr>
          <a:xfrm>
            <a:off x="1981200" y="3797301"/>
            <a:ext cx="4040188" cy="2328863"/>
          </a:xfrm>
        </p:spPr>
        <p:txBody>
          <a:bodyPr/>
          <a:lstStyle/>
          <a:p>
            <a:pPr marL="0" indent="0">
              <a:buNone/>
            </a:pPr>
            <a:endParaRPr lang="it-IT" altLang="it-IT"/>
          </a:p>
        </p:txBody>
      </p:sp>
      <p:sp>
        <p:nvSpPr>
          <p:cNvPr id="69636" name="Segnaposto testo 4">
            <a:extLst>
              <a:ext uri="{FF2B5EF4-FFF2-40B4-BE49-F238E27FC236}">
                <a16:creationId xmlns:a16="http://schemas.microsoft.com/office/drawing/2014/main" id="{0EE6B09D-0CFF-E246-851C-05D98D329FB3}"/>
              </a:ext>
            </a:extLst>
          </p:cNvPr>
          <p:cNvSpPr>
            <a:spLocks noGrp="1"/>
          </p:cNvSpPr>
          <p:nvPr>
            <p:ph type="body" sz="quarter" idx="3"/>
          </p:nvPr>
        </p:nvSpPr>
        <p:spPr>
          <a:xfrm>
            <a:off x="10342563" y="2628901"/>
            <a:ext cx="228600" cy="201613"/>
          </a:xfrm>
        </p:spPr>
        <p:txBody>
          <a:bodyPr>
            <a:normAutofit/>
          </a:bodyPr>
          <a:lstStyle/>
          <a:p>
            <a:endParaRPr lang="it-IT" altLang="it-IT" sz="800"/>
          </a:p>
        </p:txBody>
      </p:sp>
      <p:pic>
        <p:nvPicPr>
          <p:cNvPr id="69637" name="Immagine 6">
            <a:extLst>
              <a:ext uri="{FF2B5EF4-FFF2-40B4-BE49-F238E27FC236}">
                <a16:creationId xmlns:a16="http://schemas.microsoft.com/office/drawing/2014/main" id="{4AD37C6E-36FF-884D-A41F-785D897FB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63" y="144967"/>
            <a:ext cx="1081088"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egnaposto contenuto 7">
            <a:extLst>
              <a:ext uri="{FF2B5EF4-FFF2-40B4-BE49-F238E27FC236}">
                <a16:creationId xmlns:a16="http://schemas.microsoft.com/office/drawing/2014/main" id="{0DE52B1A-39BC-8046-916B-EF07C9EFE96B}"/>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618288" y="3355975"/>
            <a:ext cx="3738562" cy="2770188"/>
          </a:xfrm>
        </p:spPr>
      </p:pic>
      <p:sp>
        <p:nvSpPr>
          <p:cNvPr id="9" name="Freccia destra 8">
            <a:extLst>
              <a:ext uri="{FF2B5EF4-FFF2-40B4-BE49-F238E27FC236}">
                <a16:creationId xmlns:a16="http://schemas.microsoft.com/office/drawing/2014/main" id="{9FEF99DF-BB0C-8840-B650-CA56A6319D7D}"/>
              </a:ext>
            </a:extLst>
          </p:cNvPr>
          <p:cNvSpPr/>
          <p:nvPr/>
        </p:nvSpPr>
        <p:spPr>
          <a:xfrm>
            <a:off x="1835150" y="3209926"/>
            <a:ext cx="4260850" cy="3502025"/>
          </a:xfrm>
          <a:prstGeom prst="rightArrow">
            <a:avLst>
              <a:gd name="adj1" fmla="val 47805"/>
              <a:gd name="adj2" fmla="val 48042"/>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sz="2000" b="1" dirty="0">
                <a:solidFill>
                  <a:schemeClr val="accent2">
                    <a:lumMod val="75000"/>
                  </a:schemeClr>
                </a:solidFill>
                <a:latin typeface="Arial" panose="020B0604020202020204" pitchFamily="34" charset="0"/>
                <a:cs typeface="Arial" panose="020B0604020202020204" pitchFamily="34" charset="0"/>
              </a:rPr>
              <a:t>È possibile il trasferimento a </a:t>
            </a:r>
            <a:r>
              <a:rPr lang="it-IT" sz="2000" b="1" dirty="0" err="1">
                <a:solidFill>
                  <a:schemeClr val="accent2">
                    <a:lumMod val="75000"/>
                  </a:schemeClr>
                </a:solidFill>
                <a:latin typeface="Arial" panose="020B0604020202020204" pitchFamily="34" charset="0"/>
                <a:cs typeface="Arial" panose="020B0604020202020204" pitchFamily="34" charset="0"/>
              </a:rPr>
              <a:t>FondoSanità</a:t>
            </a:r>
            <a:r>
              <a:rPr lang="it-IT" sz="2000" b="1" dirty="0">
                <a:solidFill>
                  <a:schemeClr val="accent2">
                    <a:lumMod val="75000"/>
                  </a:schemeClr>
                </a:solidFill>
                <a:latin typeface="Arial" panose="020B0604020202020204" pitchFamily="34" charset="0"/>
                <a:cs typeface="Arial" panose="020B0604020202020204" pitchFamily="34" charset="0"/>
              </a:rPr>
              <a:t> da qualunque Fondo purché siano trascorsi 2 anni dalla sottoscrizione</a:t>
            </a:r>
          </a:p>
        </p:txBody>
      </p:sp>
    </p:spTree>
    <p:extLst>
      <p:ext uri="{BB962C8B-B14F-4D97-AF65-F5344CB8AC3E}">
        <p14:creationId xmlns:p14="http://schemas.microsoft.com/office/powerpoint/2010/main" val="2327389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blinds(horizontal)">
                                      <p:cBhvr>
                                        <p:cTn id="12" dur="500"/>
                                        <p:tgtEl>
                                          <p:spTgt spid="3">
                                            <p:txEl>
                                              <p:pRg st="7" end="7"/>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olo 1">
            <a:extLst>
              <a:ext uri="{FF2B5EF4-FFF2-40B4-BE49-F238E27FC236}">
                <a16:creationId xmlns:a16="http://schemas.microsoft.com/office/drawing/2014/main" id="{716F6DE7-A4C3-0A45-A108-2D8034A4F9C6}"/>
              </a:ext>
            </a:extLst>
          </p:cNvPr>
          <p:cNvSpPr>
            <a:spLocks noGrp="1"/>
          </p:cNvSpPr>
          <p:nvPr>
            <p:ph type="title"/>
          </p:nvPr>
        </p:nvSpPr>
        <p:spPr>
          <a:xfrm>
            <a:off x="2603501" y="1135064"/>
            <a:ext cx="7191375" cy="763587"/>
          </a:xfrm>
        </p:spPr>
        <p:txBody>
          <a:bodyPr>
            <a:normAutofit fontScale="90000"/>
          </a:bodyPr>
          <a:lstStyle/>
          <a:p>
            <a:pPr eaLnBrk="1" hangingPunct="1"/>
            <a:r>
              <a:rPr lang="it-IT" altLang="it-IT" sz="2400" b="1">
                <a:solidFill>
                  <a:srgbClr val="376092"/>
                </a:solidFill>
                <a:latin typeface="Arial" panose="020B0604020202020204" pitchFamily="34" charset="0"/>
                <a:cs typeface="Arial" panose="020B0604020202020204" pitchFamily="34" charset="0"/>
              </a:rPr>
              <a:t>Commissioni di gestione finanziaria di FondoSanità: </a:t>
            </a:r>
            <a:br>
              <a:rPr lang="it-IT" altLang="it-IT" sz="2400" b="1">
                <a:solidFill>
                  <a:srgbClr val="376092"/>
                </a:solidFill>
                <a:latin typeface="Arial" panose="020B0604020202020204" pitchFamily="34" charset="0"/>
                <a:cs typeface="Arial" panose="020B0604020202020204" pitchFamily="34" charset="0"/>
              </a:rPr>
            </a:br>
            <a:endParaRPr lang="it-IT" altLang="it-IT" sz="2400" b="1">
              <a:solidFill>
                <a:srgbClr val="376092"/>
              </a:solidFill>
              <a:latin typeface="Arial" panose="020B0604020202020204" pitchFamily="34" charset="0"/>
              <a:cs typeface="Arial" panose="020B0604020202020204" pitchFamily="34" charset="0"/>
            </a:endParaRPr>
          </a:p>
        </p:txBody>
      </p:sp>
      <p:pic>
        <p:nvPicPr>
          <p:cNvPr id="70658" name="Segnaposto contenuto 4">
            <a:extLst>
              <a:ext uri="{FF2B5EF4-FFF2-40B4-BE49-F238E27FC236}">
                <a16:creationId xmlns:a16="http://schemas.microsoft.com/office/drawing/2014/main" id="{76CCED56-34F6-B04E-89A4-8B5E371160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76507" y="447676"/>
            <a:ext cx="1295400" cy="958850"/>
          </a:xfrm>
        </p:spPr>
      </p:pic>
      <p:sp>
        <p:nvSpPr>
          <p:cNvPr id="6" name="CasellaDiTesto 5">
            <a:extLst>
              <a:ext uri="{FF2B5EF4-FFF2-40B4-BE49-F238E27FC236}">
                <a16:creationId xmlns:a16="http://schemas.microsoft.com/office/drawing/2014/main" id="{D3A5E3DE-AB4C-0643-9337-E0FE6C26196F}"/>
              </a:ext>
            </a:extLst>
          </p:cNvPr>
          <p:cNvSpPr txBox="1"/>
          <p:nvPr/>
        </p:nvSpPr>
        <p:spPr>
          <a:xfrm>
            <a:off x="2603501" y="1827213"/>
            <a:ext cx="4246563" cy="1014412"/>
          </a:xfrm>
          <a:prstGeom prst="rect">
            <a:avLst/>
          </a:prstGeom>
          <a:noFill/>
        </p:spPr>
        <p:txBody>
          <a:bodyPr>
            <a:spAutoFit/>
          </a:bodyPr>
          <a:lstStyle/>
          <a:p>
            <a:pPr marL="342900" indent="-342900">
              <a:buClr>
                <a:srgbClr val="FFCC00"/>
              </a:buClr>
              <a:buFont typeface="Wingdings" panose="05000000000000000000" pitchFamily="2" charset="2"/>
              <a:buChar char="v"/>
              <a:defRPr/>
            </a:pPr>
            <a:r>
              <a:rPr lang="it-IT" sz="2000" dirty="0">
                <a:solidFill>
                  <a:schemeClr val="accent1">
                    <a:lumMod val="75000"/>
                  </a:schemeClr>
                </a:solidFill>
                <a:latin typeface="Arial" panose="020B0604020202020204" pitchFamily="34" charset="0"/>
                <a:cs typeface="Arial" panose="020B0604020202020204" pitchFamily="34" charset="0"/>
              </a:rPr>
              <a:t>Comparto SCUDO: </a:t>
            </a:r>
          </a:p>
          <a:p>
            <a:pPr marL="342900" indent="-342900">
              <a:buClr>
                <a:srgbClr val="FFCC00"/>
              </a:buClr>
              <a:buFont typeface="Wingdings" panose="05000000000000000000" pitchFamily="2" charset="2"/>
              <a:buChar char="v"/>
              <a:defRPr/>
            </a:pPr>
            <a:r>
              <a:rPr lang="it-IT" sz="2000" dirty="0">
                <a:solidFill>
                  <a:schemeClr val="accent1">
                    <a:lumMod val="75000"/>
                  </a:schemeClr>
                </a:solidFill>
                <a:latin typeface="Arial" panose="020B0604020202020204" pitchFamily="34" charset="0"/>
                <a:cs typeface="Arial" panose="020B0604020202020204" pitchFamily="34" charset="0"/>
              </a:rPr>
              <a:t>Comparto PROGRESSIONE:</a:t>
            </a:r>
          </a:p>
          <a:p>
            <a:pPr marL="342900" indent="-342900">
              <a:buClr>
                <a:srgbClr val="FFCC00"/>
              </a:buClr>
              <a:buFont typeface="Wingdings" panose="05000000000000000000" pitchFamily="2" charset="2"/>
              <a:buChar char="v"/>
              <a:defRPr/>
            </a:pPr>
            <a:r>
              <a:rPr lang="it-IT" sz="2000" dirty="0">
                <a:solidFill>
                  <a:schemeClr val="accent1">
                    <a:lumMod val="75000"/>
                  </a:schemeClr>
                </a:solidFill>
                <a:latin typeface="Arial" panose="020B0604020202020204" pitchFamily="34" charset="0"/>
                <a:cs typeface="Arial" panose="020B0604020202020204" pitchFamily="34" charset="0"/>
              </a:rPr>
              <a:t>Comparto ESPANSIONE: </a:t>
            </a:r>
          </a:p>
        </p:txBody>
      </p:sp>
      <p:sp>
        <p:nvSpPr>
          <p:cNvPr id="7" name="CasellaDiTesto 6">
            <a:extLst>
              <a:ext uri="{FF2B5EF4-FFF2-40B4-BE49-F238E27FC236}">
                <a16:creationId xmlns:a16="http://schemas.microsoft.com/office/drawing/2014/main" id="{6426F0AE-9961-3A40-AFA3-594A74BE5910}"/>
              </a:ext>
            </a:extLst>
          </p:cNvPr>
          <p:cNvSpPr txBox="1"/>
          <p:nvPr/>
        </p:nvSpPr>
        <p:spPr>
          <a:xfrm>
            <a:off x="7605713" y="1827213"/>
            <a:ext cx="1655762" cy="1014412"/>
          </a:xfrm>
          <a:prstGeom prst="rect">
            <a:avLst/>
          </a:prstGeom>
          <a:noFill/>
        </p:spPr>
        <p:txBody>
          <a:bodyPr>
            <a:spAutoFit/>
          </a:bodyPr>
          <a:lstStyle/>
          <a:p>
            <a:pPr>
              <a:defRPr/>
            </a:pPr>
            <a:r>
              <a:rPr lang="it-IT" sz="2000" dirty="0">
                <a:solidFill>
                  <a:schemeClr val="accent1">
                    <a:lumMod val="75000"/>
                  </a:schemeClr>
                </a:solidFill>
                <a:latin typeface="Arial" panose="020B0604020202020204" pitchFamily="34" charset="0"/>
                <a:cs typeface="Arial" panose="020B0604020202020204" pitchFamily="34" charset="0"/>
              </a:rPr>
              <a:t>0,21%</a:t>
            </a:r>
          </a:p>
          <a:p>
            <a:pPr>
              <a:defRPr/>
            </a:pPr>
            <a:r>
              <a:rPr lang="it-IT" sz="2000" dirty="0">
                <a:solidFill>
                  <a:schemeClr val="accent1">
                    <a:lumMod val="75000"/>
                  </a:schemeClr>
                </a:solidFill>
                <a:latin typeface="Arial" panose="020B0604020202020204" pitchFamily="34" charset="0"/>
                <a:cs typeface="Arial" panose="020B0604020202020204" pitchFamily="34" charset="0"/>
              </a:rPr>
              <a:t>0,23%</a:t>
            </a:r>
          </a:p>
          <a:p>
            <a:pPr>
              <a:defRPr/>
            </a:pPr>
            <a:r>
              <a:rPr lang="it-IT" sz="2000" dirty="0">
                <a:solidFill>
                  <a:schemeClr val="accent1">
                    <a:lumMod val="75000"/>
                  </a:schemeClr>
                </a:solidFill>
                <a:latin typeface="Arial" panose="020B0604020202020204" pitchFamily="34" charset="0"/>
                <a:cs typeface="Arial" panose="020B0604020202020204" pitchFamily="34" charset="0"/>
              </a:rPr>
              <a:t>0,25%</a:t>
            </a:r>
          </a:p>
        </p:txBody>
      </p:sp>
      <p:sp>
        <p:nvSpPr>
          <p:cNvPr id="8" name="CasellaDiTesto 7">
            <a:extLst>
              <a:ext uri="{FF2B5EF4-FFF2-40B4-BE49-F238E27FC236}">
                <a16:creationId xmlns:a16="http://schemas.microsoft.com/office/drawing/2014/main" id="{FAA78920-2475-0F4D-824D-8AA2ABCCD033}"/>
              </a:ext>
            </a:extLst>
          </p:cNvPr>
          <p:cNvSpPr txBox="1"/>
          <p:nvPr/>
        </p:nvSpPr>
        <p:spPr>
          <a:xfrm>
            <a:off x="3719514" y="219076"/>
            <a:ext cx="4714875" cy="708025"/>
          </a:xfrm>
          <a:prstGeom prst="rect">
            <a:avLst/>
          </a:prstGeom>
          <a:noFill/>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it-IT" altLang="it-IT" sz="4000" b="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QUANTO COSTA?</a:t>
            </a:r>
          </a:p>
        </p:txBody>
      </p:sp>
      <p:sp>
        <p:nvSpPr>
          <p:cNvPr id="70662" name="CasellaDiTesto 9">
            <a:extLst>
              <a:ext uri="{FF2B5EF4-FFF2-40B4-BE49-F238E27FC236}">
                <a16:creationId xmlns:a16="http://schemas.microsoft.com/office/drawing/2014/main" id="{7C7D0350-7935-044F-B65E-7BC82A4E91F7}"/>
              </a:ext>
            </a:extLst>
          </p:cNvPr>
          <p:cNvSpPr txBox="1">
            <a:spLocks noChangeArrowheads="1"/>
          </p:cNvSpPr>
          <p:nvPr/>
        </p:nvSpPr>
        <p:spPr bwMode="auto">
          <a:xfrm>
            <a:off x="2603501" y="3127375"/>
            <a:ext cx="694531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CC00"/>
              </a:buClr>
              <a:buFont typeface="Wingdings" pitchFamily="2" charset="2"/>
              <a:buChar char="v"/>
            </a:pPr>
            <a:r>
              <a:rPr lang="it-IT" altLang="it-IT" sz="2000">
                <a:solidFill>
                  <a:srgbClr val="376092"/>
                </a:solidFill>
                <a:latin typeface="Arial" panose="020B0604020202020204" pitchFamily="34" charset="0"/>
                <a:cs typeface="Arial" panose="020B0604020202020204" pitchFamily="34" charset="0"/>
              </a:rPr>
              <a:t>A queste percentuali si aggiungono 5,0 € mensili dispese per la  gestione amministrativa.</a:t>
            </a:r>
          </a:p>
          <a:p>
            <a:pPr eaLnBrk="1" hangingPunct="1">
              <a:spcBef>
                <a:spcPct val="0"/>
              </a:spcBef>
              <a:buClr>
                <a:srgbClr val="CC9900"/>
              </a:buClr>
            </a:pPr>
            <a:endParaRPr lang="it-IT" altLang="it-IT" sz="2000">
              <a:latin typeface="Arial" panose="020B0604020202020204" pitchFamily="34" charset="0"/>
              <a:cs typeface="Arial" panose="020B0604020202020204" pitchFamily="34" charset="0"/>
            </a:endParaRPr>
          </a:p>
          <a:p>
            <a:pPr eaLnBrk="1" hangingPunct="1">
              <a:spcBef>
                <a:spcPct val="0"/>
              </a:spcBef>
              <a:buClr>
                <a:srgbClr val="FFCC00"/>
              </a:buClr>
              <a:buFont typeface="Wingdings" pitchFamily="2" charset="2"/>
              <a:buChar char="v"/>
            </a:pPr>
            <a:r>
              <a:rPr lang="it-IT" altLang="it-IT" sz="2000">
                <a:solidFill>
                  <a:srgbClr val="376092"/>
                </a:solidFill>
                <a:latin typeface="Arial" panose="020B0604020202020204" pitchFamily="34" charset="0"/>
                <a:cs typeface="Arial" panose="020B0604020202020204" pitchFamily="34" charset="0"/>
              </a:rPr>
              <a:t>Per l’iscrizione è chiesto un versamento di una quota </a:t>
            </a:r>
            <a:r>
              <a:rPr lang="ja-JP" altLang="it-IT" sz="2000" b="1">
                <a:solidFill>
                  <a:srgbClr val="376092"/>
                </a:solidFill>
                <a:latin typeface="Arial" panose="020B0604020202020204" pitchFamily="34" charset="0"/>
                <a:cs typeface="Arial" panose="020B0604020202020204" pitchFamily="34" charset="0"/>
              </a:rPr>
              <a:t>“</a:t>
            </a:r>
            <a:r>
              <a:rPr lang="it-IT" altLang="ja-JP" sz="2000">
                <a:solidFill>
                  <a:srgbClr val="376092"/>
                </a:solidFill>
                <a:latin typeface="Arial" panose="020B0604020202020204" pitchFamily="34" charset="0"/>
                <a:cs typeface="Arial" panose="020B0604020202020204" pitchFamily="34" charset="0"/>
              </a:rPr>
              <a:t>una tantum</a:t>
            </a:r>
            <a:r>
              <a:rPr lang="ja-JP" altLang="it-IT" sz="2000" b="1">
                <a:solidFill>
                  <a:srgbClr val="376092"/>
                </a:solidFill>
                <a:latin typeface="Arial" panose="020B0604020202020204" pitchFamily="34" charset="0"/>
                <a:cs typeface="Arial" panose="020B0604020202020204" pitchFamily="34" charset="0"/>
              </a:rPr>
              <a:t>“</a:t>
            </a:r>
            <a:r>
              <a:rPr lang="it-IT" altLang="ja-JP" sz="2000">
                <a:solidFill>
                  <a:srgbClr val="376092"/>
                </a:solidFill>
                <a:latin typeface="Arial" panose="020B0604020202020204" pitchFamily="34" charset="0"/>
                <a:cs typeface="Arial" panose="020B0604020202020204" pitchFamily="34" charset="0"/>
              </a:rPr>
              <a:t> di 26,00 €.</a:t>
            </a:r>
          </a:p>
          <a:p>
            <a:pPr eaLnBrk="1" hangingPunct="1">
              <a:spcBef>
                <a:spcPct val="0"/>
              </a:spcBef>
              <a:buClr>
                <a:srgbClr val="CC9900"/>
              </a:buClr>
            </a:pPr>
            <a:endParaRPr lang="it-IT" altLang="it-IT" sz="2000">
              <a:latin typeface="Arial" panose="020B0604020202020204" pitchFamily="34" charset="0"/>
              <a:cs typeface="Arial" panose="020B0604020202020204" pitchFamily="34" charset="0"/>
            </a:endParaRPr>
          </a:p>
          <a:p>
            <a:pPr eaLnBrk="1" hangingPunct="1">
              <a:spcBef>
                <a:spcPct val="0"/>
              </a:spcBef>
              <a:buClr>
                <a:srgbClr val="FFCC00"/>
              </a:buClr>
              <a:buFont typeface="Wingdings" pitchFamily="2" charset="2"/>
              <a:buChar char="v"/>
            </a:pPr>
            <a:r>
              <a:rPr lang="it-IT" altLang="it-IT" sz="2000">
                <a:solidFill>
                  <a:srgbClr val="376092"/>
                </a:solidFill>
                <a:latin typeface="Arial" panose="020B0604020202020204" pitchFamily="34" charset="0"/>
                <a:cs typeface="Arial" panose="020B0604020202020204" pitchFamily="34" charset="0"/>
              </a:rPr>
              <a:t>Per i medici, gli odontoiatri e i veterinari (iscritti S.I.Ve.M.P.) di età inferiore a 35 anni, l’iscrizione ed il contributo per gli oneri amministrativi del </a:t>
            </a:r>
            <a:r>
              <a:rPr lang="it-IT" altLang="it-IT" sz="2000" b="1">
                <a:solidFill>
                  <a:srgbClr val="376092"/>
                </a:solidFill>
                <a:latin typeface="Arial" panose="020B0604020202020204" pitchFamily="34" charset="0"/>
                <a:cs typeface="Arial" panose="020B0604020202020204" pitchFamily="34" charset="0"/>
              </a:rPr>
              <a:t>primo anno </a:t>
            </a:r>
            <a:r>
              <a:rPr lang="it-IT" altLang="it-IT" sz="2000">
                <a:solidFill>
                  <a:srgbClr val="376092"/>
                </a:solidFill>
                <a:latin typeface="Arial" panose="020B0604020202020204" pitchFamily="34" charset="0"/>
                <a:cs typeface="Arial" panose="020B0604020202020204" pitchFamily="34" charset="0"/>
              </a:rPr>
              <a:t>sono gratuiti. </a:t>
            </a:r>
          </a:p>
        </p:txBody>
      </p:sp>
    </p:spTree>
    <p:extLst>
      <p:ext uri="{BB962C8B-B14F-4D97-AF65-F5344CB8AC3E}">
        <p14:creationId xmlns:p14="http://schemas.microsoft.com/office/powerpoint/2010/main" val="4255540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olo 1">
            <a:extLst>
              <a:ext uri="{FF2B5EF4-FFF2-40B4-BE49-F238E27FC236}">
                <a16:creationId xmlns:a16="http://schemas.microsoft.com/office/drawing/2014/main" id="{4F5D5CA3-4446-EA40-9C65-6116608F4BB0}"/>
              </a:ext>
            </a:extLst>
          </p:cNvPr>
          <p:cNvSpPr>
            <a:spLocks noGrp="1"/>
          </p:cNvSpPr>
          <p:nvPr>
            <p:ph type="ctrTitle"/>
          </p:nvPr>
        </p:nvSpPr>
        <p:spPr/>
        <p:txBody>
          <a:bodyPr/>
          <a:lstStyle/>
          <a:p>
            <a:pPr eaLnBrk="1" hangingPunct="1"/>
            <a:br>
              <a:rPr lang="it-IT" altLang="it-IT"/>
            </a:br>
            <a:endParaRPr lang="it-IT" altLang="it-IT"/>
          </a:p>
        </p:txBody>
      </p:sp>
      <p:sp>
        <p:nvSpPr>
          <p:cNvPr id="3" name="Sottotitolo 2">
            <a:extLst>
              <a:ext uri="{FF2B5EF4-FFF2-40B4-BE49-F238E27FC236}">
                <a16:creationId xmlns:a16="http://schemas.microsoft.com/office/drawing/2014/main" id="{D3963FFB-473E-1C47-B890-B1259DA8AE63}"/>
              </a:ext>
            </a:extLst>
          </p:cNvPr>
          <p:cNvSpPr>
            <a:spLocks noGrp="1"/>
          </p:cNvSpPr>
          <p:nvPr>
            <p:ph type="subTitle" idx="1"/>
          </p:nvPr>
        </p:nvSpPr>
        <p:spPr/>
        <p:txBody>
          <a:bodyPr rtlCol="0">
            <a:normAutofit/>
          </a:bodyPr>
          <a:lstStyle/>
          <a:p>
            <a:pPr>
              <a:defRPr/>
            </a:pPr>
            <a:endParaRPr lang="it-IT">
              <a:ea typeface="+mn-ea"/>
            </a:endParaRPr>
          </a:p>
        </p:txBody>
      </p:sp>
      <p:pic>
        <p:nvPicPr>
          <p:cNvPr id="71683" name="Immagine 3">
            <a:extLst>
              <a:ext uri="{FF2B5EF4-FFF2-40B4-BE49-F238E27FC236}">
                <a16:creationId xmlns:a16="http://schemas.microsoft.com/office/drawing/2014/main" id="{E3BB3D24-6E6A-E243-92DF-B91E8FD57C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566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olo 1">
            <a:extLst>
              <a:ext uri="{FF2B5EF4-FFF2-40B4-BE49-F238E27FC236}">
                <a16:creationId xmlns:a16="http://schemas.microsoft.com/office/drawing/2014/main" id="{50CE1BF0-6525-4447-BBD7-5D5B08289809}"/>
              </a:ext>
            </a:extLst>
          </p:cNvPr>
          <p:cNvSpPr>
            <a:spLocks noGrp="1"/>
          </p:cNvSpPr>
          <p:nvPr>
            <p:ph type="title"/>
          </p:nvPr>
        </p:nvSpPr>
        <p:spPr>
          <a:xfrm>
            <a:off x="345687" y="342901"/>
            <a:ext cx="11430001" cy="995363"/>
          </a:xfrm>
        </p:spPr>
        <p:txBody>
          <a:bodyPr>
            <a:normAutofit/>
          </a:bodyPr>
          <a:lstStyle/>
          <a:p>
            <a:pPr algn="l"/>
            <a:r>
              <a:rPr lang="it-IT" altLang="it-IT" dirty="0"/>
              <a:t>   </a:t>
            </a:r>
            <a:r>
              <a:rPr lang="it-IT" altLang="it-IT" b="1" dirty="0">
                <a:solidFill>
                  <a:srgbClr val="C00000"/>
                </a:solidFill>
              </a:rPr>
              <a:t>Generali</a:t>
            </a:r>
            <a:r>
              <a:rPr lang="it-IT" altLang="it-IT" dirty="0"/>
              <a:t>			            </a:t>
            </a:r>
            <a:r>
              <a:rPr lang="it-IT" altLang="it-IT" b="1" dirty="0" err="1">
                <a:solidFill>
                  <a:srgbClr val="0070C0"/>
                </a:solidFill>
              </a:rPr>
              <a:t>FondoSanità</a:t>
            </a:r>
            <a:endParaRPr lang="it-IT" altLang="it-IT" b="1" dirty="0">
              <a:solidFill>
                <a:srgbClr val="0070C0"/>
              </a:solidFill>
            </a:endParaRPr>
          </a:p>
        </p:txBody>
      </p:sp>
      <p:sp>
        <p:nvSpPr>
          <p:cNvPr id="72706" name="Segnaposto testo 2">
            <a:extLst>
              <a:ext uri="{FF2B5EF4-FFF2-40B4-BE49-F238E27FC236}">
                <a16:creationId xmlns:a16="http://schemas.microsoft.com/office/drawing/2014/main" id="{4879E46A-5F3C-A148-88B7-3257CD8448E9}"/>
              </a:ext>
            </a:extLst>
          </p:cNvPr>
          <p:cNvSpPr>
            <a:spLocks noGrp="1"/>
          </p:cNvSpPr>
          <p:nvPr>
            <p:ph type="body" idx="1"/>
          </p:nvPr>
        </p:nvSpPr>
        <p:spPr>
          <a:xfrm>
            <a:off x="1631950" y="406400"/>
            <a:ext cx="4387850" cy="617538"/>
          </a:xfrm>
        </p:spPr>
        <p:txBody>
          <a:bodyPr/>
          <a:lstStyle/>
          <a:p>
            <a:r>
              <a:rPr lang="it-IT" altLang="it-IT" sz="600" b="0"/>
              <a:t>.</a:t>
            </a:r>
          </a:p>
        </p:txBody>
      </p:sp>
      <p:graphicFrame>
        <p:nvGraphicFramePr>
          <p:cNvPr id="7" name="Segnaposto contenuto 6">
            <a:extLst>
              <a:ext uri="{FF2B5EF4-FFF2-40B4-BE49-F238E27FC236}">
                <a16:creationId xmlns:a16="http://schemas.microsoft.com/office/drawing/2014/main" id="{3A92B4B4-C227-A04F-9E1A-DC4482976C4E}"/>
              </a:ext>
            </a:extLst>
          </p:cNvPr>
          <p:cNvGraphicFramePr>
            <a:graphicFrameLocks noGrp="1"/>
          </p:cNvGraphicFramePr>
          <p:nvPr>
            <p:ph sz="half" idx="2"/>
            <p:extLst>
              <p:ext uri="{D42A27DB-BD31-4B8C-83A1-F6EECF244321}">
                <p14:modId xmlns:p14="http://schemas.microsoft.com/office/powerpoint/2010/main" val="3047899995"/>
              </p:ext>
            </p:extLst>
          </p:nvPr>
        </p:nvGraphicFramePr>
        <p:xfrm>
          <a:off x="253304" y="2641603"/>
          <a:ext cx="5785547" cy="2186209"/>
        </p:xfrm>
        <a:graphic>
          <a:graphicData uri="http://schemas.openxmlformats.org/drawingml/2006/table">
            <a:tbl>
              <a:tblPr firstRow="1" bandRow="1">
                <a:tableStyleId>{E8B1032C-EA38-4F05-BA0D-38AFFFC7BED3}</a:tableStyleId>
              </a:tblPr>
              <a:tblGrid>
                <a:gridCol w="2200525">
                  <a:extLst>
                    <a:ext uri="{9D8B030D-6E8A-4147-A177-3AD203B41FA5}">
                      <a16:colId xmlns:a16="http://schemas.microsoft.com/office/drawing/2014/main" val="20000"/>
                    </a:ext>
                  </a:extLst>
                </a:gridCol>
                <a:gridCol w="793981">
                  <a:extLst>
                    <a:ext uri="{9D8B030D-6E8A-4147-A177-3AD203B41FA5}">
                      <a16:colId xmlns:a16="http://schemas.microsoft.com/office/drawing/2014/main" val="20001"/>
                    </a:ext>
                  </a:extLst>
                </a:gridCol>
                <a:gridCol w="832711">
                  <a:extLst>
                    <a:ext uri="{9D8B030D-6E8A-4147-A177-3AD203B41FA5}">
                      <a16:colId xmlns:a16="http://schemas.microsoft.com/office/drawing/2014/main" val="20002"/>
                    </a:ext>
                  </a:extLst>
                </a:gridCol>
                <a:gridCol w="929539">
                  <a:extLst>
                    <a:ext uri="{9D8B030D-6E8A-4147-A177-3AD203B41FA5}">
                      <a16:colId xmlns:a16="http://schemas.microsoft.com/office/drawing/2014/main" val="20003"/>
                    </a:ext>
                  </a:extLst>
                </a:gridCol>
                <a:gridCol w="1028791">
                  <a:extLst>
                    <a:ext uri="{9D8B030D-6E8A-4147-A177-3AD203B41FA5}">
                      <a16:colId xmlns:a16="http://schemas.microsoft.com/office/drawing/2014/main" val="20004"/>
                    </a:ext>
                  </a:extLst>
                </a:gridCol>
              </a:tblGrid>
              <a:tr h="444786">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500" dirty="0"/>
                        <a:t>Indicatore Sintetico dei Costi</a:t>
                      </a:r>
                    </a:p>
                    <a:p>
                      <a:pPr algn="ctr"/>
                      <a:endParaRPr lang="it-IT" sz="600" dirty="0"/>
                    </a:p>
                  </a:txBody>
                  <a:tcPr marL="68591" marR="68591" marT="34274" marB="34274"/>
                </a:tc>
                <a:tc hMerge="1">
                  <a:txBody>
                    <a:bodyPr/>
                    <a:lstStyle/>
                    <a:p>
                      <a:pPr algn="ctr"/>
                      <a:endParaRPr lang="it-IT" dirty="0"/>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340121">
                <a:tc>
                  <a:txBody>
                    <a:bodyPr/>
                    <a:lstStyle/>
                    <a:p>
                      <a:endParaRPr lang="it-IT" sz="1400" dirty="0"/>
                    </a:p>
                  </a:txBody>
                  <a:tcPr marL="68591" marR="68591" marT="34274" marB="34274"/>
                </a:tc>
                <a:tc gridSpan="4">
                  <a:txBody>
                    <a:bodyPr/>
                    <a:lstStyle/>
                    <a:p>
                      <a:pPr algn="ctr"/>
                      <a:r>
                        <a:rPr lang="it-IT" sz="1500" dirty="0"/>
                        <a:t>ANNI DI PERMANENZA</a:t>
                      </a:r>
                    </a:p>
                  </a:txBody>
                  <a:tcPr marL="68591" marR="68591" marT="34274" marB="34274"/>
                </a:tc>
                <a:tc hMerge="1">
                  <a:txBody>
                    <a:bodyPr/>
                    <a:lstStyle/>
                    <a:p>
                      <a:endParaRPr lang="it-IT" dirty="0"/>
                    </a:p>
                  </a:txBody>
                  <a:tcPr/>
                </a:tc>
                <a:tc hMerge="1">
                  <a:txBody>
                    <a:bodyPr/>
                    <a:lstStyle/>
                    <a:p>
                      <a:endParaRPr lang="it-IT" dirty="0"/>
                    </a:p>
                  </a:txBody>
                  <a:tcPr/>
                </a:tc>
                <a:tc hMerge="1">
                  <a:txBody>
                    <a:bodyPr/>
                    <a:lstStyle/>
                    <a:p>
                      <a:endParaRPr lang="it-IT" dirty="0"/>
                    </a:p>
                  </a:txBody>
                  <a:tcPr/>
                </a:tc>
                <a:extLst>
                  <a:ext uri="{0D108BD9-81ED-4DB2-BD59-A6C34878D82A}">
                    <a16:rowId xmlns:a16="http://schemas.microsoft.com/office/drawing/2014/main" val="10001"/>
                  </a:ext>
                </a:extLst>
              </a:tr>
              <a:tr h="433268">
                <a:tc>
                  <a:txBody>
                    <a:bodyPr/>
                    <a:lstStyle/>
                    <a:p>
                      <a:pPr algn="l"/>
                      <a:r>
                        <a:rPr lang="it-IT" sz="900" i="1" dirty="0">
                          <a:solidFill>
                            <a:srgbClr val="002060"/>
                          </a:solidFill>
                        </a:rPr>
                        <a:t>Linee di investimento</a:t>
                      </a:r>
                    </a:p>
                  </a:txBody>
                  <a:tcPr marL="68591" marR="68591" marT="34274" marB="34274"/>
                </a:tc>
                <a:tc>
                  <a:txBody>
                    <a:bodyPr/>
                    <a:lstStyle/>
                    <a:p>
                      <a:pPr algn="l"/>
                      <a:r>
                        <a:rPr lang="it-IT" sz="1400" baseline="0" dirty="0">
                          <a:solidFill>
                            <a:srgbClr val="002060"/>
                          </a:solidFill>
                        </a:rPr>
                        <a:t>2 anni</a:t>
                      </a:r>
                    </a:p>
                  </a:txBody>
                  <a:tcPr marL="67511" marR="68591" marT="34274" marB="34274"/>
                </a:tc>
                <a:tc>
                  <a:txBody>
                    <a:bodyPr/>
                    <a:lstStyle/>
                    <a:p>
                      <a:pPr algn="l"/>
                      <a:r>
                        <a:rPr lang="it-IT" sz="1400" baseline="0" dirty="0">
                          <a:solidFill>
                            <a:srgbClr val="002060"/>
                          </a:solidFill>
                        </a:rPr>
                        <a:t>5 anni</a:t>
                      </a:r>
                    </a:p>
                  </a:txBody>
                  <a:tcPr marL="67511" marR="68591" marT="34274" marB="34274"/>
                </a:tc>
                <a:tc>
                  <a:txBody>
                    <a:bodyPr/>
                    <a:lstStyle/>
                    <a:p>
                      <a:pPr algn="l"/>
                      <a:r>
                        <a:rPr lang="it-IT" sz="1400" baseline="0" dirty="0">
                          <a:solidFill>
                            <a:srgbClr val="002060"/>
                          </a:solidFill>
                        </a:rPr>
                        <a:t>10 anni</a:t>
                      </a:r>
                    </a:p>
                  </a:txBody>
                  <a:tcPr marL="67511" marR="68591" marT="34274" marB="34274"/>
                </a:tc>
                <a:tc>
                  <a:txBody>
                    <a:bodyPr/>
                    <a:lstStyle/>
                    <a:p>
                      <a:pPr algn="l"/>
                      <a:r>
                        <a:rPr lang="it-IT" sz="1400" baseline="0" dirty="0">
                          <a:solidFill>
                            <a:srgbClr val="002060"/>
                          </a:solidFill>
                        </a:rPr>
                        <a:t>35 anni</a:t>
                      </a:r>
                    </a:p>
                  </a:txBody>
                  <a:tcPr marL="67511" marR="68591" marT="34274" marB="34274"/>
                </a:tc>
                <a:extLst>
                  <a:ext uri="{0D108BD9-81ED-4DB2-BD59-A6C34878D82A}">
                    <a16:rowId xmlns:a16="http://schemas.microsoft.com/office/drawing/2014/main" val="10002"/>
                  </a:ext>
                </a:extLst>
              </a:tr>
              <a:tr h="322678">
                <a:tc>
                  <a:txBody>
                    <a:bodyPr/>
                    <a:lstStyle/>
                    <a:p>
                      <a:r>
                        <a:rPr lang="it-IT" sz="1400" dirty="0" err="1"/>
                        <a:t>Gesav</a:t>
                      </a:r>
                      <a:r>
                        <a:rPr lang="it-IT" sz="1400" dirty="0"/>
                        <a:t> Global</a:t>
                      </a:r>
                    </a:p>
                  </a:txBody>
                  <a:tcPr marL="68591" marR="68591" marT="34274" marB="34274"/>
                </a:tc>
                <a:tc>
                  <a:txBody>
                    <a:bodyPr/>
                    <a:lstStyle/>
                    <a:p>
                      <a:r>
                        <a:rPr lang="it-IT" sz="1400" dirty="0"/>
                        <a:t>4,57</a:t>
                      </a:r>
                    </a:p>
                  </a:txBody>
                  <a:tcPr marL="68591" marR="68591" marT="34274" marB="34274"/>
                </a:tc>
                <a:tc>
                  <a:txBody>
                    <a:bodyPr/>
                    <a:lstStyle/>
                    <a:p>
                      <a:r>
                        <a:rPr lang="it-IT" sz="1400" dirty="0"/>
                        <a:t>2,93</a:t>
                      </a:r>
                    </a:p>
                  </a:txBody>
                  <a:tcPr marL="68591" marR="68591" marT="34274" marB="34274"/>
                </a:tc>
                <a:tc>
                  <a:txBody>
                    <a:bodyPr/>
                    <a:lstStyle/>
                    <a:p>
                      <a:r>
                        <a:rPr lang="it-IT" sz="1400" dirty="0"/>
                        <a:t>2,18</a:t>
                      </a:r>
                    </a:p>
                  </a:txBody>
                  <a:tcPr marL="68591" marR="68591" marT="34274" marB="34274"/>
                </a:tc>
                <a:tc>
                  <a:txBody>
                    <a:bodyPr/>
                    <a:lstStyle/>
                    <a:p>
                      <a:r>
                        <a:rPr lang="it-IT" sz="1400" dirty="0"/>
                        <a:t>1,34</a:t>
                      </a:r>
                    </a:p>
                  </a:txBody>
                  <a:tcPr marL="68591" marR="68591" marT="34274" marB="34274"/>
                </a:tc>
                <a:extLst>
                  <a:ext uri="{0D108BD9-81ED-4DB2-BD59-A6C34878D82A}">
                    <a16:rowId xmlns:a16="http://schemas.microsoft.com/office/drawing/2014/main" val="10003"/>
                  </a:ext>
                </a:extLst>
              </a:tr>
              <a:tr h="322678">
                <a:tc>
                  <a:txBody>
                    <a:bodyPr/>
                    <a:lstStyle/>
                    <a:p>
                      <a:r>
                        <a:rPr lang="it-IT" sz="1400" dirty="0"/>
                        <a:t>Global Multi </a:t>
                      </a:r>
                      <a:r>
                        <a:rPr lang="it-IT" sz="1400" dirty="0" err="1"/>
                        <a:t>Asset</a:t>
                      </a:r>
                      <a:endParaRPr lang="it-IT" sz="1400" dirty="0"/>
                    </a:p>
                  </a:txBody>
                  <a:tcPr marL="68591" marR="68591" marT="34274" marB="34274"/>
                </a:tc>
                <a:tc>
                  <a:txBody>
                    <a:bodyPr/>
                    <a:lstStyle/>
                    <a:p>
                      <a:r>
                        <a:rPr lang="it-IT" sz="1400" dirty="0"/>
                        <a:t>5,12</a:t>
                      </a:r>
                    </a:p>
                  </a:txBody>
                  <a:tcPr marL="68591" marR="68591" marT="34274" marB="34274"/>
                </a:tc>
                <a:tc>
                  <a:txBody>
                    <a:bodyPr/>
                    <a:lstStyle/>
                    <a:p>
                      <a:r>
                        <a:rPr lang="it-IT" sz="1400" dirty="0"/>
                        <a:t>3,08</a:t>
                      </a:r>
                    </a:p>
                  </a:txBody>
                  <a:tcPr marL="68591" marR="68591" marT="34274" marB="34274"/>
                </a:tc>
                <a:tc>
                  <a:txBody>
                    <a:bodyPr/>
                    <a:lstStyle/>
                    <a:p>
                      <a:r>
                        <a:rPr lang="it-IT" sz="1400" dirty="0"/>
                        <a:t>2,13</a:t>
                      </a:r>
                    </a:p>
                  </a:txBody>
                  <a:tcPr marL="68591" marR="68591" marT="34274" marB="34274"/>
                </a:tc>
                <a:tc>
                  <a:txBody>
                    <a:bodyPr/>
                    <a:lstStyle/>
                    <a:p>
                      <a:r>
                        <a:rPr lang="it-IT" sz="1400" dirty="0"/>
                        <a:t>1,54</a:t>
                      </a:r>
                    </a:p>
                  </a:txBody>
                  <a:tcPr marL="68591" marR="68591" marT="34274" marB="34274"/>
                </a:tc>
                <a:extLst>
                  <a:ext uri="{0D108BD9-81ED-4DB2-BD59-A6C34878D82A}">
                    <a16:rowId xmlns:a16="http://schemas.microsoft.com/office/drawing/2014/main" val="10004"/>
                  </a:ext>
                </a:extLst>
              </a:tr>
              <a:tr h="322678">
                <a:tc>
                  <a:txBody>
                    <a:bodyPr/>
                    <a:lstStyle/>
                    <a:p>
                      <a:r>
                        <a:rPr lang="it-IT" sz="1400" dirty="0"/>
                        <a:t>A.G. </a:t>
                      </a:r>
                      <a:r>
                        <a:rPr lang="it-IT" sz="1400" dirty="0" err="1"/>
                        <a:t>European</a:t>
                      </a:r>
                      <a:r>
                        <a:rPr lang="it-IT" sz="1400" dirty="0"/>
                        <a:t> Equity</a:t>
                      </a:r>
                    </a:p>
                  </a:txBody>
                  <a:tcPr marL="68591" marR="68591" marT="34274" marB="34274"/>
                </a:tc>
                <a:tc>
                  <a:txBody>
                    <a:bodyPr/>
                    <a:lstStyle/>
                    <a:p>
                      <a:r>
                        <a:rPr lang="it-IT" sz="1400" dirty="0"/>
                        <a:t>6,18</a:t>
                      </a:r>
                    </a:p>
                  </a:txBody>
                  <a:tcPr marL="68591" marR="68591" marT="34274" marB="34274"/>
                </a:tc>
                <a:tc>
                  <a:txBody>
                    <a:bodyPr/>
                    <a:lstStyle/>
                    <a:p>
                      <a:r>
                        <a:rPr lang="it-IT" sz="1400" dirty="0"/>
                        <a:t>4,16</a:t>
                      </a:r>
                    </a:p>
                  </a:txBody>
                  <a:tcPr marL="68591" marR="68591" marT="34274" marB="34274"/>
                </a:tc>
                <a:tc>
                  <a:txBody>
                    <a:bodyPr/>
                    <a:lstStyle/>
                    <a:p>
                      <a:r>
                        <a:rPr lang="it-IT" sz="1400" dirty="0"/>
                        <a:t>3,23</a:t>
                      </a:r>
                    </a:p>
                  </a:txBody>
                  <a:tcPr marL="68591" marR="68591" marT="34274" marB="34274"/>
                </a:tc>
                <a:tc>
                  <a:txBody>
                    <a:bodyPr/>
                    <a:lstStyle/>
                    <a:p>
                      <a:r>
                        <a:rPr lang="it-IT" sz="1400" dirty="0"/>
                        <a:t>2,45</a:t>
                      </a:r>
                    </a:p>
                  </a:txBody>
                  <a:tcPr marL="68591" marR="68591" marT="34274" marB="34274"/>
                </a:tc>
                <a:extLst>
                  <a:ext uri="{0D108BD9-81ED-4DB2-BD59-A6C34878D82A}">
                    <a16:rowId xmlns:a16="http://schemas.microsoft.com/office/drawing/2014/main" val="10005"/>
                  </a:ext>
                </a:extLst>
              </a:tr>
            </a:tbl>
          </a:graphicData>
        </a:graphic>
      </p:graphicFrame>
      <p:sp>
        <p:nvSpPr>
          <p:cNvPr id="72744" name="Segnaposto testo 4">
            <a:extLst>
              <a:ext uri="{FF2B5EF4-FFF2-40B4-BE49-F238E27FC236}">
                <a16:creationId xmlns:a16="http://schemas.microsoft.com/office/drawing/2014/main" id="{A9F3BC31-E85B-5F49-A0F5-731CABBFECFB}"/>
              </a:ext>
            </a:extLst>
          </p:cNvPr>
          <p:cNvSpPr>
            <a:spLocks noGrp="1"/>
          </p:cNvSpPr>
          <p:nvPr>
            <p:ph type="body" sz="quarter" idx="3"/>
          </p:nvPr>
        </p:nvSpPr>
        <p:spPr>
          <a:xfrm>
            <a:off x="6156326" y="1182689"/>
            <a:ext cx="4403725" cy="619125"/>
          </a:xfrm>
        </p:spPr>
        <p:txBody>
          <a:bodyPr/>
          <a:lstStyle/>
          <a:p>
            <a:pPr algn="ctr"/>
            <a:r>
              <a:rPr lang="it-IT" altLang="it-IT"/>
              <a:t>                                     </a:t>
            </a:r>
          </a:p>
        </p:txBody>
      </p:sp>
      <p:pic>
        <p:nvPicPr>
          <p:cNvPr id="72745" name="Immagine 8">
            <a:extLst>
              <a:ext uri="{FF2B5EF4-FFF2-40B4-BE49-F238E27FC236}">
                <a16:creationId xmlns:a16="http://schemas.microsoft.com/office/drawing/2014/main" id="{04C45045-23BC-8D45-971A-10CCC9755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00" y="487398"/>
            <a:ext cx="1050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46" name="Immagine 9">
            <a:extLst>
              <a:ext uri="{FF2B5EF4-FFF2-40B4-BE49-F238E27FC236}">
                <a16:creationId xmlns:a16="http://schemas.microsoft.com/office/drawing/2014/main" id="{7EF0EA56-F41B-2F44-AF9D-486EF99B8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6788" y="542925"/>
            <a:ext cx="7032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Segnaposto contenuto 21">
            <a:extLst>
              <a:ext uri="{FF2B5EF4-FFF2-40B4-BE49-F238E27FC236}">
                <a16:creationId xmlns:a16="http://schemas.microsoft.com/office/drawing/2014/main" id="{3E039E78-596F-0344-BDE2-42CA463BD7D9}"/>
              </a:ext>
            </a:extLst>
          </p:cNvPr>
          <p:cNvGraphicFramePr>
            <a:graphicFrameLocks noGrp="1"/>
          </p:cNvGraphicFramePr>
          <p:nvPr>
            <p:ph sz="quarter" idx="4"/>
            <p:extLst>
              <p:ext uri="{D42A27DB-BD31-4B8C-83A1-F6EECF244321}">
                <p14:modId xmlns:p14="http://schemas.microsoft.com/office/powerpoint/2010/main" val="1270207098"/>
              </p:ext>
            </p:extLst>
          </p:nvPr>
        </p:nvGraphicFramePr>
        <p:xfrm>
          <a:off x="6172200" y="2641603"/>
          <a:ext cx="5763320" cy="2200344"/>
        </p:xfrm>
        <a:graphic>
          <a:graphicData uri="http://schemas.openxmlformats.org/drawingml/2006/table">
            <a:tbl>
              <a:tblPr firstRow="1" bandRow="1">
                <a:tableStyleId>{E8B1032C-EA38-4F05-BA0D-38AFFFC7BED3}</a:tableStyleId>
              </a:tblPr>
              <a:tblGrid>
                <a:gridCol w="2111116">
                  <a:extLst>
                    <a:ext uri="{9D8B030D-6E8A-4147-A177-3AD203B41FA5}">
                      <a16:colId xmlns:a16="http://schemas.microsoft.com/office/drawing/2014/main" val="20000"/>
                    </a:ext>
                  </a:extLst>
                </a:gridCol>
                <a:gridCol w="913051">
                  <a:extLst>
                    <a:ext uri="{9D8B030D-6E8A-4147-A177-3AD203B41FA5}">
                      <a16:colId xmlns:a16="http://schemas.microsoft.com/office/drawing/2014/main" val="20001"/>
                    </a:ext>
                  </a:extLst>
                </a:gridCol>
                <a:gridCol w="913051">
                  <a:extLst>
                    <a:ext uri="{9D8B030D-6E8A-4147-A177-3AD203B41FA5}">
                      <a16:colId xmlns:a16="http://schemas.microsoft.com/office/drawing/2014/main" val="20002"/>
                    </a:ext>
                  </a:extLst>
                </a:gridCol>
                <a:gridCol w="913051">
                  <a:extLst>
                    <a:ext uri="{9D8B030D-6E8A-4147-A177-3AD203B41FA5}">
                      <a16:colId xmlns:a16="http://schemas.microsoft.com/office/drawing/2014/main" val="20003"/>
                    </a:ext>
                  </a:extLst>
                </a:gridCol>
                <a:gridCol w="913051">
                  <a:extLst>
                    <a:ext uri="{9D8B030D-6E8A-4147-A177-3AD203B41FA5}">
                      <a16:colId xmlns:a16="http://schemas.microsoft.com/office/drawing/2014/main" val="20004"/>
                    </a:ext>
                  </a:extLst>
                </a:gridCol>
              </a:tblGrid>
              <a:tr h="430607">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500" dirty="0"/>
                        <a:t>Indicatore Sintetico dei Costi</a:t>
                      </a:r>
                    </a:p>
                    <a:p>
                      <a:pPr algn="ctr"/>
                      <a:endParaRPr lang="it-IT" sz="500" dirty="0"/>
                    </a:p>
                  </a:txBody>
                  <a:tcPr marL="68591" marR="68591" marT="34260" marB="34260"/>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extLst>
                  <a:ext uri="{0D108BD9-81ED-4DB2-BD59-A6C34878D82A}">
                    <a16:rowId xmlns:a16="http://schemas.microsoft.com/office/drawing/2014/main" val="10000"/>
                  </a:ext>
                </a:extLst>
              </a:tr>
              <a:tr h="339494">
                <a:tc>
                  <a:txBody>
                    <a:bodyPr/>
                    <a:lstStyle/>
                    <a:p>
                      <a:endParaRPr lang="it-IT" sz="1400" dirty="0"/>
                    </a:p>
                  </a:txBody>
                  <a:tcPr marL="68591" marR="68591" marT="34260" marB="34260"/>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500" dirty="0"/>
                        <a:t>ANNI DI PERMANENZA</a:t>
                      </a:r>
                    </a:p>
                  </a:txBody>
                  <a:tcPr marL="68591" marR="68591" marT="34260" marB="34260"/>
                </a:tc>
                <a:tc hMerge="1">
                  <a:txBody>
                    <a:bodyPr/>
                    <a:lstStyle/>
                    <a:p>
                      <a:endParaRPr lang="it-IT" dirty="0"/>
                    </a:p>
                  </a:txBody>
                  <a:tcPr/>
                </a:tc>
                <a:tc hMerge="1">
                  <a:txBody>
                    <a:bodyPr/>
                    <a:lstStyle/>
                    <a:p>
                      <a:endParaRPr lang="it-IT" dirty="0"/>
                    </a:p>
                  </a:txBody>
                  <a:tcPr/>
                </a:tc>
                <a:tc hMerge="1">
                  <a:txBody>
                    <a:bodyPr/>
                    <a:lstStyle/>
                    <a:p>
                      <a:endParaRPr lang="it-IT" dirty="0"/>
                    </a:p>
                  </a:txBody>
                  <a:tcPr/>
                </a:tc>
                <a:extLst>
                  <a:ext uri="{0D108BD9-81ED-4DB2-BD59-A6C34878D82A}">
                    <a16:rowId xmlns:a16="http://schemas.microsoft.com/office/drawing/2014/main" val="10001"/>
                  </a:ext>
                </a:extLst>
              </a:tr>
              <a:tr h="430837">
                <a:tc>
                  <a:txBody>
                    <a:bodyPr/>
                    <a:lstStyle/>
                    <a:p>
                      <a:pPr algn="l"/>
                      <a:r>
                        <a:rPr lang="it-IT" sz="900" i="1" dirty="0">
                          <a:solidFill>
                            <a:srgbClr val="002060"/>
                          </a:solidFill>
                        </a:rPr>
                        <a:t>Linee di investimento</a:t>
                      </a:r>
                    </a:p>
                  </a:txBody>
                  <a:tcPr marL="68591" marR="68591" marT="34260" marB="34260"/>
                </a:tc>
                <a:tc>
                  <a:txBody>
                    <a:bodyPr/>
                    <a:lstStyle/>
                    <a:p>
                      <a:pPr algn="l"/>
                      <a:r>
                        <a:rPr lang="it-IT" sz="1400" baseline="0" dirty="0">
                          <a:solidFill>
                            <a:srgbClr val="002060"/>
                          </a:solidFill>
                        </a:rPr>
                        <a:t>2 anni</a:t>
                      </a:r>
                    </a:p>
                  </a:txBody>
                  <a:tcPr marL="67511" marR="68591" marT="34260" marB="34260"/>
                </a:tc>
                <a:tc>
                  <a:txBody>
                    <a:bodyPr/>
                    <a:lstStyle/>
                    <a:p>
                      <a:pPr algn="l"/>
                      <a:r>
                        <a:rPr lang="it-IT" sz="1400" baseline="0" dirty="0">
                          <a:solidFill>
                            <a:srgbClr val="002060"/>
                          </a:solidFill>
                        </a:rPr>
                        <a:t>5 anni</a:t>
                      </a:r>
                    </a:p>
                  </a:txBody>
                  <a:tcPr marL="67511" marR="68591" marT="34260" marB="34260"/>
                </a:tc>
                <a:tc>
                  <a:txBody>
                    <a:bodyPr/>
                    <a:lstStyle/>
                    <a:p>
                      <a:pPr algn="l"/>
                      <a:r>
                        <a:rPr lang="it-IT" sz="1400" baseline="0" dirty="0">
                          <a:solidFill>
                            <a:srgbClr val="002060"/>
                          </a:solidFill>
                        </a:rPr>
                        <a:t>10 anni</a:t>
                      </a:r>
                    </a:p>
                  </a:txBody>
                  <a:tcPr marL="67511" marR="68591" marT="34260" marB="34260"/>
                </a:tc>
                <a:tc>
                  <a:txBody>
                    <a:bodyPr/>
                    <a:lstStyle/>
                    <a:p>
                      <a:pPr algn="l"/>
                      <a:r>
                        <a:rPr lang="it-IT" sz="1400" baseline="0" dirty="0">
                          <a:solidFill>
                            <a:srgbClr val="002060"/>
                          </a:solidFill>
                        </a:rPr>
                        <a:t>35 anni</a:t>
                      </a:r>
                    </a:p>
                  </a:txBody>
                  <a:tcPr marL="67511" marR="68591" marT="34260" marB="34260"/>
                </a:tc>
                <a:extLst>
                  <a:ext uri="{0D108BD9-81ED-4DB2-BD59-A6C34878D82A}">
                    <a16:rowId xmlns:a16="http://schemas.microsoft.com/office/drawing/2014/main" val="10002"/>
                  </a:ext>
                </a:extLst>
              </a:tr>
              <a:tr h="336742">
                <a:tc>
                  <a:txBody>
                    <a:bodyPr/>
                    <a:lstStyle/>
                    <a:p>
                      <a:r>
                        <a:rPr lang="it-IT" sz="1400" dirty="0"/>
                        <a:t>Scudo</a:t>
                      </a:r>
                    </a:p>
                  </a:txBody>
                  <a:tcPr marL="68591" marR="68591" marT="34260" marB="34260"/>
                </a:tc>
                <a:tc>
                  <a:txBody>
                    <a:bodyPr/>
                    <a:lstStyle/>
                    <a:p>
                      <a:r>
                        <a:rPr lang="it-IT" sz="1400" dirty="0"/>
                        <a:t>2,93</a:t>
                      </a:r>
                    </a:p>
                  </a:txBody>
                  <a:tcPr marL="68591" marR="68591" marT="34260" marB="34260"/>
                </a:tc>
                <a:tc>
                  <a:txBody>
                    <a:bodyPr/>
                    <a:lstStyle/>
                    <a:p>
                      <a:r>
                        <a:rPr lang="it-IT" sz="1400" dirty="0"/>
                        <a:t>1,24</a:t>
                      </a:r>
                    </a:p>
                  </a:txBody>
                  <a:tcPr marL="68591" marR="68591" marT="34260" marB="34260"/>
                </a:tc>
                <a:tc>
                  <a:txBody>
                    <a:bodyPr/>
                    <a:lstStyle/>
                    <a:p>
                      <a:r>
                        <a:rPr lang="it-IT" sz="1400" dirty="0"/>
                        <a:t>0,71</a:t>
                      </a:r>
                    </a:p>
                  </a:txBody>
                  <a:tcPr marL="68591" marR="68591" marT="34260" marB="34260"/>
                </a:tc>
                <a:tc>
                  <a:txBody>
                    <a:bodyPr/>
                    <a:lstStyle/>
                    <a:p>
                      <a:r>
                        <a:rPr lang="it-IT" sz="1400" dirty="0"/>
                        <a:t>0,34</a:t>
                      </a:r>
                    </a:p>
                  </a:txBody>
                  <a:tcPr marL="68591" marR="68591" marT="34260" marB="34260"/>
                </a:tc>
                <a:extLst>
                  <a:ext uri="{0D108BD9-81ED-4DB2-BD59-A6C34878D82A}">
                    <a16:rowId xmlns:a16="http://schemas.microsoft.com/office/drawing/2014/main" val="10003"/>
                  </a:ext>
                </a:extLst>
              </a:tr>
              <a:tr h="322081">
                <a:tc>
                  <a:txBody>
                    <a:bodyPr/>
                    <a:lstStyle/>
                    <a:p>
                      <a:r>
                        <a:rPr lang="it-IT" sz="1400" dirty="0"/>
                        <a:t>Progressione</a:t>
                      </a:r>
                    </a:p>
                  </a:txBody>
                  <a:tcPr marL="68591" marR="68591" marT="34260" marB="34260"/>
                </a:tc>
                <a:tc>
                  <a:txBody>
                    <a:bodyPr/>
                    <a:lstStyle/>
                    <a:p>
                      <a:r>
                        <a:rPr lang="it-IT" sz="1400" dirty="0"/>
                        <a:t>2,95</a:t>
                      </a:r>
                    </a:p>
                  </a:txBody>
                  <a:tcPr marL="68591" marR="68591" marT="34260" marB="34260"/>
                </a:tc>
                <a:tc>
                  <a:txBody>
                    <a:bodyPr/>
                    <a:lstStyle/>
                    <a:p>
                      <a:r>
                        <a:rPr lang="it-IT" sz="1400" dirty="0"/>
                        <a:t>1,26</a:t>
                      </a:r>
                    </a:p>
                  </a:txBody>
                  <a:tcPr marL="68591" marR="68591" marT="34260" marB="34260"/>
                </a:tc>
                <a:tc>
                  <a:txBody>
                    <a:bodyPr/>
                    <a:lstStyle/>
                    <a:p>
                      <a:r>
                        <a:rPr lang="it-IT" sz="1400" dirty="0"/>
                        <a:t>0,73</a:t>
                      </a:r>
                    </a:p>
                  </a:txBody>
                  <a:tcPr marL="68591" marR="68591" marT="34260" marB="34260"/>
                </a:tc>
                <a:tc>
                  <a:txBody>
                    <a:bodyPr/>
                    <a:lstStyle/>
                    <a:p>
                      <a:r>
                        <a:rPr lang="it-IT" sz="1400" dirty="0"/>
                        <a:t>0,25</a:t>
                      </a:r>
                    </a:p>
                  </a:txBody>
                  <a:tcPr marL="68591" marR="68591" marT="34260" marB="34260"/>
                </a:tc>
                <a:extLst>
                  <a:ext uri="{0D108BD9-81ED-4DB2-BD59-A6C34878D82A}">
                    <a16:rowId xmlns:a16="http://schemas.microsoft.com/office/drawing/2014/main" val="10004"/>
                  </a:ext>
                </a:extLst>
              </a:tr>
              <a:tr h="340583">
                <a:tc>
                  <a:txBody>
                    <a:bodyPr/>
                    <a:lstStyle/>
                    <a:p>
                      <a:r>
                        <a:rPr lang="it-IT" sz="1400" dirty="0"/>
                        <a:t>Espansione</a:t>
                      </a:r>
                    </a:p>
                  </a:txBody>
                  <a:tcPr marL="68591" marR="68591" marT="34260" marB="34260"/>
                </a:tc>
                <a:tc>
                  <a:txBody>
                    <a:bodyPr/>
                    <a:lstStyle/>
                    <a:p>
                      <a:r>
                        <a:rPr lang="it-IT" sz="1400" dirty="0"/>
                        <a:t>2,97</a:t>
                      </a:r>
                    </a:p>
                  </a:txBody>
                  <a:tcPr marL="68591" marR="68591" marT="34260" marB="34260"/>
                </a:tc>
                <a:tc>
                  <a:txBody>
                    <a:bodyPr/>
                    <a:lstStyle/>
                    <a:p>
                      <a:r>
                        <a:rPr lang="it-IT" sz="1400" dirty="0"/>
                        <a:t>1,28</a:t>
                      </a:r>
                    </a:p>
                  </a:txBody>
                  <a:tcPr marL="68591" marR="68591" marT="34260" marB="34260"/>
                </a:tc>
                <a:tc>
                  <a:txBody>
                    <a:bodyPr/>
                    <a:lstStyle/>
                    <a:p>
                      <a:r>
                        <a:rPr lang="it-IT" sz="1400" dirty="0"/>
                        <a:t>0,75</a:t>
                      </a:r>
                    </a:p>
                  </a:txBody>
                  <a:tcPr marL="68591" marR="68591" marT="34260" marB="34260"/>
                </a:tc>
                <a:tc>
                  <a:txBody>
                    <a:bodyPr/>
                    <a:lstStyle/>
                    <a:p>
                      <a:r>
                        <a:rPr lang="it-IT" sz="1400" dirty="0"/>
                        <a:t>0,38</a:t>
                      </a:r>
                    </a:p>
                  </a:txBody>
                  <a:tcPr marL="68591" marR="68591" marT="34260" marB="34260"/>
                </a:tc>
                <a:extLst>
                  <a:ext uri="{0D108BD9-81ED-4DB2-BD59-A6C34878D82A}">
                    <a16:rowId xmlns:a16="http://schemas.microsoft.com/office/drawing/2014/main" val="10005"/>
                  </a:ext>
                </a:extLst>
              </a:tr>
            </a:tbl>
          </a:graphicData>
        </a:graphic>
      </p:graphicFrame>
      <p:pic>
        <p:nvPicPr>
          <p:cNvPr id="72784" name="Immagine 22">
            <a:extLst>
              <a:ext uri="{FF2B5EF4-FFF2-40B4-BE49-F238E27FC236}">
                <a16:creationId xmlns:a16="http://schemas.microsoft.com/office/drawing/2014/main" id="{A57DDA6A-D90D-D54B-A418-E9B776242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752" y="2721742"/>
            <a:ext cx="3302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85" name="Immagine 23">
            <a:extLst>
              <a:ext uri="{FF2B5EF4-FFF2-40B4-BE49-F238E27FC236}">
                <a16:creationId xmlns:a16="http://schemas.microsoft.com/office/drawing/2014/main" id="{8F78EC69-DF70-2848-9DAE-BEE4EE766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80" y="2669888"/>
            <a:ext cx="51911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86" name="Rettangolo 24">
            <a:extLst>
              <a:ext uri="{FF2B5EF4-FFF2-40B4-BE49-F238E27FC236}">
                <a16:creationId xmlns:a16="http://schemas.microsoft.com/office/drawing/2014/main" id="{AF6C9EFE-54C6-9A4C-81F8-659214B5AC87}"/>
              </a:ext>
            </a:extLst>
          </p:cNvPr>
          <p:cNvSpPr>
            <a:spLocks noChangeArrowheads="1"/>
          </p:cNvSpPr>
          <p:nvPr/>
        </p:nvSpPr>
        <p:spPr bwMode="auto">
          <a:xfrm>
            <a:off x="256478" y="1430338"/>
            <a:ext cx="578554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spcBef>
                <a:spcPct val="0"/>
              </a:spcBef>
              <a:buFontTx/>
              <a:buNone/>
            </a:pPr>
            <a:r>
              <a:rPr lang="it-IT" altLang="it-IT" sz="1800" b="1" dirty="0">
                <a:latin typeface="Times New Roman" panose="02020603050405020304" pitchFamily="18" charset="0"/>
                <a:cs typeface="Times New Roman" panose="02020603050405020304" pitchFamily="18" charset="0"/>
              </a:rPr>
              <a:t>GENERAFUTURO</a:t>
            </a:r>
            <a:r>
              <a:rPr lang="it-IT" altLang="it-IT" sz="1800" dirty="0">
                <a:latin typeface="Times New Roman" panose="02020603050405020304" pitchFamily="18" charset="0"/>
                <a:cs typeface="Times New Roman" panose="02020603050405020304" pitchFamily="18" charset="0"/>
              </a:rPr>
              <a:t> - Piano individuale pensionistico </a:t>
            </a:r>
            <a:r>
              <a:rPr lang="it-IT" altLang="it-IT" sz="1800" b="1" dirty="0">
                <a:latin typeface="Times New Roman" panose="02020603050405020304" pitchFamily="18" charset="0"/>
                <a:cs typeface="Times New Roman" panose="02020603050405020304" pitchFamily="18" charset="0"/>
              </a:rPr>
              <a:t>(PIP) </a:t>
            </a:r>
            <a:r>
              <a:rPr lang="it-IT" altLang="it-IT" sz="1800" dirty="0">
                <a:latin typeface="Times New Roman" panose="02020603050405020304" pitchFamily="18" charset="0"/>
                <a:cs typeface="Times New Roman" panose="02020603050405020304" pitchFamily="18" charset="0"/>
              </a:rPr>
              <a:t>di tipo assicurativo Fondo Pensione Iscritto all’Albo tenuto dalla </a:t>
            </a:r>
            <a:r>
              <a:rPr lang="it-IT" altLang="it-IT" sz="1800" dirty="0" err="1">
                <a:latin typeface="Times New Roman" panose="02020603050405020304" pitchFamily="18" charset="0"/>
                <a:cs typeface="Times New Roman" panose="02020603050405020304" pitchFamily="18" charset="0"/>
              </a:rPr>
              <a:t>Covip</a:t>
            </a:r>
            <a:r>
              <a:rPr lang="it-IT" altLang="it-IT" sz="1800" dirty="0">
                <a:latin typeface="Times New Roman" panose="02020603050405020304" pitchFamily="18" charset="0"/>
                <a:cs typeface="Times New Roman" panose="02020603050405020304" pitchFamily="18" charset="0"/>
              </a:rPr>
              <a:t> con il n. 5095  </a:t>
            </a:r>
          </a:p>
        </p:txBody>
      </p:sp>
      <p:sp>
        <p:nvSpPr>
          <p:cNvPr id="72787" name="Rettangolo 25">
            <a:extLst>
              <a:ext uri="{FF2B5EF4-FFF2-40B4-BE49-F238E27FC236}">
                <a16:creationId xmlns:a16="http://schemas.microsoft.com/office/drawing/2014/main" id="{19A60E55-57E0-0744-919C-9EA093821A5B}"/>
              </a:ext>
            </a:extLst>
          </p:cNvPr>
          <p:cNvSpPr>
            <a:spLocks noChangeArrowheads="1"/>
          </p:cNvSpPr>
          <p:nvPr/>
        </p:nvSpPr>
        <p:spPr bwMode="auto">
          <a:xfrm>
            <a:off x="6172201" y="1441450"/>
            <a:ext cx="576332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800" b="1" dirty="0">
                <a:latin typeface="TimesNewRomanPS"/>
              </a:rPr>
              <a:t>Fondo Pensione Complementare (Fondo chiuso) </a:t>
            </a:r>
            <a:r>
              <a:rPr lang="it-IT" altLang="it-IT" sz="1800" dirty="0">
                <a:latin typeface="TimesNewRomanPS"/>
              </a:rPr>
              <a:t>a capitalizzazione per gli esercenti le professioni sanitarie Iscritto all’Albo tenuto dalla COVIP con il n. 77 </a:t>
            </a:r>
            <a:endParaRPr lang="it-IT" altLang="it-IT" sz="1800" dirty="0"/>
          </a:p>
        </p:txBody>
      </p:sp>
      <p:sp>
        <p:nvSpPr>
          <p:cNvPr id="72788" name="Rettangolo 26">
            <a:extLst>
              <a:ext uri="{FF2B5EF4-FFF2-40B4-BE49-F238E27FC236}">
                <a16:creationId xmlns:a16="http://schemas.microsoft.com/office/drawing/2014/main" id="{A829E163-1F8A-A749-8F0E-BF66A5EECE4F}"/>
              </a:ext>
            </a:extLst>
          </p:cNvPr>
          <p:cNvSpPr>
            <a:spLocks noChangeArrowheads="1"/>
          </p:cNvSpPr>
          <p:nvPr/>
        </p:nvSpPr>
        <p:spPr bwMode="auto">
          <a:xfrm>
            <a:off x="362880" y="5427662"/>
            <a:ext cx="113519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800" b="1" dirty="0">
                <a:latin typeface="Arial,Bold"/>
              </a:rPr>
              <a:t>E’ importante prestare attenzione all’indicatore sintetico dei costi che caratterizza ciascuna linea. </a:t>
            </a:r>
          </a:p>
          <a:p>
            <a:pPr>
              <a:spcBef>
                <a:spcPct val="0"/>
              </a:spcBef>
              <a:buFontTx/>
              <a:buNone/>
            </a:pPr>
            <a:r>
              <a:rPr lang="it-IT" altLang="it-IT" sz="1800" b="1" dirty="0">
                <a:latin typeface="Arial,Bold"/>
              </a:rPr>
              <a:t>Un ISC del 2% invece che dell’1% </a:t>
            </a:r>
            <a:r>
              <a:rPr lang="it-IT" altLang="it-IT" sz="1800" b="1" dirty="0" err="1">
                <a:latin typeface="Arial,Bold"/>
              </a:rPr>
              <a:t>puo</a:t>
            </a:r>
            <a:r>
              <a:rPr lang="it-IT" altLang="it-IT" sz="1800" b="1" dirty="0">
                <a:latin typeface="Arial,Bold"/>
              </a:rPr>
              <a:t>̀ ridurre il capitale accumulato dopo 35 anni di partecipazione al piano pensionistico di circa il 18% (ad esempio, lo riduce da 100.000 euro a 82.000 euro). </a:t>
            </a:r>
            <a:endParaRPr lang="it-IT" altLang="it-IT" sz="1800" b="1" dirty="0"/>
          </a:p>
        </p:txBody>
      </p:sp>
      <p:pic>
        <p:nvPicPr>
          <p:cNvPr id="72789" name="Immagine 27">
            <a:extLst>
              <a:ext uri="{FF2B5EF4-FFF2-40B4-BE49-F238E27FC236}">
                <a16:creationId xmlns:a16="http://schemas.microsoft.com/office/drawing/2014/main" id="{3B64174C-A3C4-374C-B817-1E06F1352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3026" y="-50800"/>
            <a:ext cx="703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660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page1image2564222608">
            <a:extLst>
              <a:ext uri="{FF2B5EF4-FFF2-40B4-BE49-F238E27FC236}">
                <a16:creationId xmlns:a16="http://schemas.microsoft.com/office/drawing/2014/main" id="{5797D9EB-77D5-B94F-925D-3D635A5F0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82" y="112872"/>
            <a:ext cx="98901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ella 2">
            <a:extLst>
              <a:ext uri="{FF2B5EF4-FFF2-40B4-BE49-F238E27FC236}">
                <a16:creationId xmlns:a16="http://schemas.microsoft.com/office/drawing/2014/main" id="{030B7BA9-7AE9-8641-BB12-7ABC00D69E06}"/>
              </a:ext>
            </a:extLst>
          </p:cNvPr>
          <p:cNvGraphicFramePr>
            <a:graphicFrameLocks noGrp="1"/>
          </p:cNvGraphicFramePr>
          <p:nvPr>
            <p:extLst>
              <p:ext uri="{D42A27DB-BD31-4B8C-83A1-F6EECF244321}">
                <p14:modId xmlns:p14="http://schemas.microsoft.com/office/powerpoint/2010/main" val="4107407720"/>
              </p:ext>
            </p:extLst>
          </p:nvPr>
        </p:nvGraphicFramePr>
        <p:xfrm>
          <a:off x="1524000" y="728663"/>
          <a:ext cx="9143999" cy="723900"/>
        </p:xfrm>
        <a:graphic>
          <a:graphicData uri="http://schemas.openxmlformats.org/drawingml/2006/table">
            <a:tbl>
              <a:tblPr firstRow="1" bandRow="1">
                <a:tableStyleId>{0505E3EF-67EA-436B-97B2-0124C06EBD24}</a:tableStyleId>
              </a:tblPr>
              <a:tblGrid>
                <a:gridCol w="9143999">
                  <a:extLst>
                    <a:ext uri="{9D8B030D-6E8A-4147-A177-3AD203B41FA5}">
                      <a16:colId xmlns:a16="http://schemas.microsoft.com/office/drawing/2014/main" val="20000"/>
                    </a:ext>
                  </a:extLst>
                </a:gridCol>
              </a:tblGrid>
              <a:tr h="7239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2000" kern="1200" dirty="0">
                          <a:effectLst/>
                        </a:rPr>
                        <a:t>INDICATORE SINTENTICO DEI COSTI (ISC) VALORI MEDI </a:t>
                      </a:r>
                    </a:p>
                    <a:p>
                      <a:pPr marL="0" marR="0" lvl="0" indent="0" algn="ctr" defTabSz="457200" rtl="0" eaLnBrk="1" fontAlgn="auto" latinLnBrk="0" hangingPunct="1">
                        <a:lnSpc>
                          <a:spcPct val="100000"/>
                        </a:lnSpc>
                        <a:spcBef>
                          <a:spcPts val="0"/>
                        </a:spcBef>
                        <a:spcAft>
                          <a:spcPts val="0"/>
                        </a:spcAft>
                        <a:buClrTx/>
                        <a:buSzTx/>
                        <a:buFontTx/>
                        <a:buNone/>
                        <a:tabLst/>
                        <a:defRPr/>
                      </a:pPr>
                      <a:r>
                        <a:rPr lang="it-IT" sz="2000" b="1" i="1" kern="1200" dirty="0">
                          <a:solidFill>
                            <a:schemeClr val="dk1"/>
                          </a:solidFill>
                          <a:effectLst/>
                          <a:latin typeface="+mn-lt"/>
                          <a:ea typeface="+mn-ea"/>
                          <a:cs typeface="+mn-cs"/>
                        </a:rPr>
                        <a:t>Valori rilevati al 31.12.2018 </a:t>
                      </a:r>
                      <a:endParaRPr lang="it-IT" sz="2000" dirty="0">
                        <a:effectLst/>
                      </a:endParaRPr>
                    </a:p>
                  </a:txBody>
                  <a:tcPr marL="91444" marR="91444" marT="45688" marB="45688"/>
                </a:tc>
                <a:extLst>
                  <a:ext uri="{0D108BD9-81ED-4DB2-BD59-A6C34878D82A}">
                    <a16:rowId xmlns:a16="http://schemas.microsoft.com/office/drawing/2014/main" val="10000"/>
                  </a:ext>
                </a:extLst>
              </a:tr>
            </a:tbl>
          </a:graphicData>
        </a:graphic>
      </p:graphicFrame>
      <p:graphicFrame>
        <p:nvGraphicFramePr>
          <p:cNvPr id="4" name="Tabella 3">
            <a:extLst>
              <a:ext uri="{FF2B5EF4-FFF2-40B4-BE49-F238E27FC236}">
                <a16:creationId xmlns:a16="http://schemas.microsoft.com/office/drawing/2014/main" id="{A6F34EF5-0DDF-5246-B4B5-204DEF2B4C05}"/>
              </a:ext>
            </a:extLst>
          </p:cNvPr>
          <p:cNvGraphicFramePr>
            <a:graphicFrameLocks noGrp="1"/>
          </p:cNvGraphicFramePr>
          <p:nvPr>
            <p:extLst>
              <p:ext uri="{D42A27DB-BD31-4B8C-83A1-F6EECF244321}">
                <p14:modId xmlns:p14="http://schemas.microsoft.com/office/powerpoint/2010/main" val="1404588491"/>
              </p:ext>
            </p:extLst>
          </p:nvPr>
        </p:nvGraphicFramePr>
        <p:xfrm>
          <a:off x="189569" y="1473200"/>
          <a:ext cx="11864898" cy="579438"/>
        </p:xfrm>
        <a:graphic>
          <a:graphicData uri="http://schemas.openxmlformats.org/drawingml/2006/table">
            <a:tbl>
              <a:tblPr firstRow="1" bandRow="1">
                <a:tableStyleId>{16D9F66E-5EB9-4882-86FB-DCBF35E3C3E4}</a:tableStyleId>
              </a:tblPr>
              <a:tblGrid>
                <a:gridCol w="2274851">
                  <a:extLst>
                    <a:ext uri="{9D8B030D-6E8A-4147-A177-3AD203B41FA5}">
                      <a16:colId xmlns:a16="http://schemas.microsoft.com/office/drawing/2014/main" val="20000"/>
                    </a:ext>
                  </a:extLst>
                </a:gridCol>
                <a:gridCol w="9590047">
                  <a:extLst>
                    <a:ext uri="{9D8B030D-6E8A-4147-A177-3AD203B41FA5}">
                      <a16:colId xmlns:a16="http://schemas.microsoft.com/office/drawing/2014/main" val="20001"/>
                    </a:ext>
                  </a:extLst>
                </a:gridCol>
              </a:tblGrid>
              <a:tr h="57943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600" b="1" kern="1200" dirty="0">
                          <a:solidFill>
                            <a:schemeClr val="dk1"/>
                          </a:solidFill>
                          <a:effectLst/>
                          <a:latin typeface="+mn-lt"/>
                          <a:ea typeface="+mn-ea"/>
                          <a:cs typeface="+mn-cs"/>
                        </a:rPr>
                        <a:t>TIPOLOGIA </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600" b="1" kern="1200" dirty="0">
                          <a:solidFill>
                            <a:schemeClr val="dk1"/>
                          </a:solidFill>
                          <a:effectLst/>
                          <a:latin typeface="+mn-lt"/>
                          <a:ea typeface="+mn-ea"/>
                          <a:cs typeface="+mn-cs"/>
                        </a:rPr>
                        <a:t>DI COMPARTO</a:t>
                      </a:r>
                      <a:endParaRPr lang="it-IT" sz="1600" dirty="0">
                        <a:effectLst/>
                      </a:endParaRPr>
                    </a:p>
                  </a:txBody>
                  <a:tcPr marT="45745" marB="45745"/>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it-IT" sz="800" b="1" kern="1200" dirty="0">
                        <a:solidFill>
                          <a:schemeClr val="dk1"/>
                        </a:solidFill>
                        <a:effectLst/>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b="1" kern="1200" dirty="0">
                          <a:solidFill>
                            <a:schemeClr val="dk1"/>
                          </a:solidFill>
                          <a:effectLst/>
                          <a:latin typeface="+mn-lt"/>
                          <a:ea typeface="+mn-ea"/>
                          <a:cs typeface="+mn-cs"/>
                        </a:rPr>
                        <a:t>ISC - PERIODO PERMAMENZA 10 ANNI </a:t>
                      </a:r>
                    </a:p>
                  </a:txBody>
                  <a:tcPr marT="45745" marB="45745"/>
                </a:tc>
                <a:extLst>
                  <a:ext uri="{0D108BD9-81ED-4DB2-BD59-A6C34878D82A}">
                    <a16:rowId xmlns:a16="http://schemas.microsoft.com/office/drawing/2014/main" val="10000"/>
                  </a:ext>
                </a:extLst>
              </a:tr>
            </a:tbl>
          </a:graphicData>
        </a:graphic>
      </p:graphicFrame>
      <p:graphicFrame>
        <p:nvGraphicFramePr>
          <p:cNvPr id="5" name="Tabella 4">
            <a:extLst>
              <a:ext uri="{FF2B5EF4-FFF2-40B4-BE49-F238E27FC236}">
                <a16:creationId xmlns:a16="http://schemas.microsoft.com/office/drawing/2014/main" id="{9CB33722-92B4-964D-A36D-CF2CD1DA7A93}"/>
              </a:ext>
            </a:extLst>
          </p:cNvPr>
          <p:cNvGraphicFramePr>
            <a:graphicFrameLocks noGrp="1"/>
          </p:cNvGraphicFramePr>
          <p:nvPr>
            <p:extLst>
              <p:ext uri="{D42A27DB-BD31-4B8C-83A1-F6EECF244321}">
                <p14:modId xmlns:p14="http://schemas.microsoft.com/office/powerpoint/2010/main" val="1172348644"/>
              </p:ext>
            </p:extLst>
          </p:nvPr>
        </p:nvGraphicFramePr>
        <p:xfrm>
          <a:off x="189570" y="2081688"/>
          <a:ext cx="11864897" cy="4663440"/>
        </p:xfrm>
        <a:graphic>
          <a:graphicData uri="http://schemas.openxmlformats.org/drawingml/2006/table">
            <a:tbl>
              <a:tblPr firstRow="1" bandRow="1">
                <a:tableStyleId>{16D9F66E-5EB9-4882-86FB-DCBF35E3C3E4}</a:tableStyleId>
              </a:tblPr>
              <a:tblGrid>
                <a:gridCol w="2278060">
                  <a:extLst>
                    <a:ext uri="{9D8B030D-6E8A-4147-A177-3AD203B41FA5}">
                      <a16:colId xmlns:a16="http://schemas.microsoft.com/office/drawing/2014/main" val="20000"/>
                    </a:ext>
                  </a:extLst>
                </a:gridCol>
                <a:gridCol w="7830833">
                  <a:extLst>
                    <a:ext uri="{9D8B030D-6E8A-4147-A177-3AD203B41FA5}">
                      <a16:colId xmlns:a16="http://schemas.microsoft.com/office/drawing/2014/main" val="20001"/>
                    </a:ext>
                  </a:extLst>
                </a:gridCol>
                <a:gridCol w="1756004">
                  <a:extLst>
                    <a:ext uri="{9D8B030D-6E8A-4147-A177-3AD203B41FA5}">
                      <a16:colId xmlns:a16="http://schemas.microsoft.com/office/drawing/2014/main" val="20002"/>
                    </a:ext>
                  </a:extLst>
                </a:gridCol>
              </a:tblGrid>
              <a:tr h="11078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it-IT" sz="1800" b="1" kern="1200" dirty="0">
                        <a:solidFill>
                          <a:schemeClr val="dk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it-IT" sz="1800" b="1" kern="1200" dirty="0">
                        <a:solidFill>
                          <a:schemeClr val="dk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it-IT" sz="1800" b="1" kern="1200" dirty="0">
                          <a:solidFill>
                            <a:schemeClr val="dk1"/>
                          </a:solidFill>
                          <a:effectLst/>
                          <a:latin typeface="+mn-lt"/>
                          <a:ea typeface="+mn-ea"/>
                          <a:cs typeface="+mn-cs"/>
                        </a:rPr>
                        <a:t>Garantito (GAR) </a:t>
                      </a:r>
                      <a:endParaRPr lang="it-IT" dirty="0">
                        <a:effectLs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b="1" kern="1200" dirty="0">
                          <a:solidFill>
                            <a:schemeClr val="dk1"/>
                          </a:solidFill>
                          <a:effectLst/>
                          <a:latin typeface="+mn-lt"/>
                          <a:ea typeface="+mn-ea"/>
                          <a:cs typeface="+mn-cs"/>
                        </a:rPr>
                        <a:t>ISC medio fondi pensione negoziali (FPN)</a:t>
                      </a:r>
                      <a:br>
                        <a:rPr lang="it-IT" sz="1400" b="1" kern="1200" dirty="0">
                          <a:solidFill>
                            <a:schemeClr val="dk1"/>
                          </a:solidFill>
                          <a:effectLst/>
                          <a:latin typeface="+mn-lt"/>
                          <a:ea typeface="+mn-ea"/>
                          <a:cs typeface="+mn-cs"/>
                        </a:rPr>
                      </a:br>
                      <a:r>
                        <a:rPr lang="it-IT" sz="1400" b="1" kern="1200" dirty="0">
                          <a:solidFill>
                            <a:schemeClr val="dk1"/>
                          </a:solidFill>
                          <a:effectLst/>
                          <a:latin typeface="+mn-lt"/>
                          <a:ea typeface="+mn-ea"/>
                          <a:cs typeface="+mn-cs"/>
                        </a:rPr>
                        <a:t>ISC medio fondi pensione aperti (FPA)</a:t>
                      </a:r>
                      <a:br>
                        <a:rPr lang="it-IT" sz="1400" b="1" kern="1200" dirty="0">
                          <a:solidFill>
                            <a:schemeClr val="dk1"/>
                          </a:solidFill>
                          <a:effectLst/>
                          <a:latin typeface="+mn-lt"/>
                          <a:ea typeface="+mn-ea"/>
                          <a:cs typeface="+mn-cs"/>
                        </a:rPr>
                      </a:br>
                      <a:r>
                        <a:rPr lang="it-IT" sz="1400" b="1" kern="1200" dirty="0">
                          <a:solidFill>
                            <a:schemeClr val="dk1"/>
                          </a:solidFill>
                          <a:effectLst/>
                          <a:latin typeface="+mn-lt"/>
                          <a:ea typeface="+mn-ea"/>
                          <a:cs typeface="+mn-cs"/>
                        </a:rPr>
                        <a:t>ISC medio piani pensionistici individuali di tipo assicurativo (PIP) </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b="1" i="1" kern="1200" dirty="0">
                          <a:solidFill>
                            <a:schemeClr val="dk1"/>
                          </a:solidFill>
                          <a:effectLst/>
                          <a:latin typeface="+mn-lt"/>
                          <a:ea typeface="+mn-ea"/>
                          <a:cs typeface="+mn-cs"/>
                        </a:rPr>
                        <a:t>ISC minimo</a:t>
                      </a:r>
                      <a:br>
                        <a:rPr lang="it-IT" sz="1400" b="1" i="1" kern="1200" dirty="0">
                          <a:solidFill>
                            <a:schemeClr val="dk1"/>
                          </a:solidFill>
                          <a:effectLst/>
                          <a:latin typeface="+mn-lt"/>
                          <a:ea typeface="+mn-ea"/>
                          <a:cs typeface="+mn-cs"/>
                        </a:rPr>
                      </a:br>
                      <a:r>
                        <a:rPr lang="it-IT" sz="1400" b="1" i="1" kern="1200" dirty="0">
                          <a:solidFill>
                            <a:schemeClr val="dk1"/>
                          </a:solidFill>
                          <a:effectLst/>
                          <a:latin typeface="+mn-lt"/>
                          <a:ea typeface="+mn-ea"/>
                          <a:cs typeface="+mn-cs"/>
                        </a:rPr>
                        <a:t>ISC massimo </a:t>
                      </a:r>
                    </a:p>
                  </a:txBody>
                  <a:tcPr/>
                </a:tc>
                <a:tc>
                  <a:txBody>
                    <a:bodyPr/>
                    <a:lstStyle/>
                    <a:p>
                      <a:r>
                        <a:rPr lang="it-IT" sz="1400" b="1" kern="1200" dirty="0">
                          <a:solidFill>
                            <a:schemeClr val="dk1"/>
                          </a:solidFill>
                          <a:effectLst/>
                          <a:latin typeface="+mn-lt"/>
                          <a:ea typeface="+mn-ea"/>
                          <a:cs typeface="+mn-cs"/>
                        </a:rPr>
                        <a:t>0,46 </a:t>
                      </a:r>
                    </a:p>
                    <a:p>
                      <a:r>
                        <a:rPr lang="it-IT" sz="1400" b="1" kern="1200" dirty="0">
                          <a:solidFill>
                            <a:schemeClr val="dk1"/>
                          </a:solidFill>
                          <a:effectLst/>
                          <a:latin typeface="+mn-lt"/>
                          <a:ea typeface="+mn-ea"/>
                          <a:cs typeface="+mn-cs"/>
                        </a:rPr>
                        <a:t>1,22 </a:t>
                      </a:r>
                    </a:p>
                    <a:p>
                      <a:r>
                        <a:rPr lang="it-IT" sz="1400" b="1" kern="1200" dirty="0">
                          <a:solidFill>
                            <a:schemeClr val="dk1"/>
                          </a:solidFill>
                          <a:effectLst/>
                          <a:latin typeface="+mn-lt"/>
                          <a:ea typeface="+mn-ea"/>
                          <a:cs typeface="+mn-cs"/>
                        </a:rPr>
                        <a:t>1,88 </a:t>
                      </a:r>
                      <a:endParaRPr lang="it-IT" sz="1400" dirty="0">
                        <a:effectLst/>
                      </a:endParaRPr>
                    </a:p>
                    <a:p>
                      <a:r>
                        <a:rPr lang="it-IT" sz="1400" b="1" i="1" kern="1200" dirty="0">
                          <a:solidFill>
                            <a:schemeClr val="dk1"/>
                          </a:solidFill>
                          <a:effectLst/>
                          <a:latin typeface="+mn-lt"/>
                          <a:ea typeface="+mn-ea"/>
                          <a:cs typeface="+mn-cs"/>
                        </a:rPr>
                        <a:t>0,29 </a:t>
                      </a:r>
                    </a:p>
                    <a:p>
                      <a:r>
                        <a:rPr lang="it-IT" sz="1400" b="1" i="1" kern="1200" dirty="0">
                          <a:solidFill>
                            <a:schemeClr val="dk1"/>
                          </a:solidFill>
                          <a:effectLst/>
                          <a:latin typeface="+mn-lt"/>
                          <a:ea typeface="+mn-ea"/>
                          <a:cs typeface="+mn-cs"/>
                        </a:rPr>
                        <a:t>2,58 </a:t>
                      </a:r>
                      <a:endParaRPr lang="it-IT" sz="1400" dirty="0">
                        <a:effectLst/>
                      </a:endParaRPr>
                    </a:p>
                  </a:txBody>
                  <a:tcPr/>
                </a:tc>
                <a:extLst>
                  <a:ext uri="{0D108BD9-81ED-4DB2-BD59-A6C34878D82A}">
                    <a16:rowId xmlns:a16="http://schemas.microsoft.com/office/drawing/2014/main" val="10000"/>
                  </a:ext>
                </a:extLst>
              </a:tr>
              <a:tr h="41033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it-IT" sz="1800" b="1" kern="1200" dirty="0">
                        <a:solidFill>
                          <a:schemeClr val="dk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it-IT" sz="1800" b="1" kern="1200" dirty="0">
                          <a:solidFill>
                            <a:schemeClr val="dk1"/>
                          </a:solidFill>
                          <a:effectLst/>
                          <a:latin typeface="+mn-lt"/>
                          <a:ea typeface="+mn-ea"/>
                          <a:cs typeface="+mn-cs"/>
                        </a:rPr>
                        <a:t>Obbligazionario (OBB) </a:t>
                      </a:r>
                      <a:endParaRPr lang="it-IT" dirty="0">
                        <a:effectLst/>
                      </a:endParaRPr>
                    </a:p>
                    <a:p>
                      <a:endParaRPr lang="it-IT"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b="1" kern="1200" dirty="0">
                          <a:solidFill>
                            <a:schemeClr val="dk1"/>
                          </a:solidFill>
                          <a:effectLst/>
                          <a:latin typeface="+mn-lt"/>
                          <a:ea typeface="+mn-ea"/>
                          <a:cs typeface="+mn-cs"/>
                        </a:rPr>
                        <a:t>ISC medio fondi pensione negoziali (FPN)</a:t>
                      </a:r>
                      <a:br>
                        <a:rPr lang="it-IT" sz="1400" b="1" kern="1200" dirty="0">
                          <a:solidFill>
                            <a:schemeClr val="dk1"/>
                          </a:solidFill>
                          <a:effectLst/>
                          <a:latin typeface="+mn-lt"/>
                          <a:ea typeface="+mn-ea"/>
                          <a:cs typeface="+mn-cs"/>
                        </a:rPr>
                      </a:br>
                      <a:r>
                        <a:rPr lang="it-IT" sz="1400" b="1" kern="1200" dirty="0">
                          <a:solidFill>
                            <a:schemeClr val="dk1"/>
                          </a:solidFill>
                          <a:effectLst/>
                          <a:latin typeface="+mn-lt"/>
                          <a:ea typeface="+mn-ea"/>
                          <a:cs typeface="+mn-cs"/>
                        </a:rPr>
                        <a:t>ISC medio fondi pensione aperti (FPA)</a:t>
                      </a:r>
                      <a:br>
                        <a:rPr lang="it-IT" sz="1400" b="1" kern="1200" dirty="0">
                          <a:solidFill>
                            <a:schemeClr val="dk1"/>
                          </a:solidFill>
                          <a:effectLst/>
                          <a:latin typeface="+mn-lt"/>
                          <a:ea typeface="+mn-ea"/>
                          <a:cs typeface="+mn-cs"/>
                        </a:rPr>
                      </a:br>
                      <a:r>
                        <a:rPr lang="it-IT" sz="1400" b="1" kern="1200" dirty="0">
                          <a:solidFill>
                            <a:schemeClr val="dk1"/>
                          </a:solidFill>
                          <a:effectLst/>
                          <a:latin typeface="+mn-lt"/>
                          <a:ea typeface="+mn-ea"/>
                          <a:cs typeface="+mn-cs"/>
                        </a:rPr>
                        <a:t>ISC medio piani pensionistici individuali di tipo assicurativo (PIP) </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b="1" i="1" kern="1200" dirty="0">
                          <a:solidFill>
                            <a:schemeClr val="dk1"/>
                          </a:solidFill>
                          <a:effectLst/>
                          <a:latin typeface="+mn-lt"/>
                          <a:ea typeface="+mn-ea"/>
                          <a:cs typeface="+mn-cs"/>
                        </a:rPr>
                        <a:t>ISC minimo</a:t>
                      </a:r>
                      <a:br>
                        <a:rPr lang="it-IT" sz="1400" b="1" i="1" kern="1200" dirty="0">
                          <a:solidFill>
                            <a:schemeClr val="dk1"/>
                          </a:solidFill>
                          <a:effectLst/>
                          <a:latin typeface="+mn-lt"/>
                          <a:ea typeface="+mn-ea"/>
                          <a:cs typeface="+mn-cs"/>
                        </a:rPr>
                      </a:br>
                      <a:r>
                        <a:rPr lang="it-IT" sz="1400" b="1" i="1" kern="1200" dirty="0">
                          <a:solidFill>
                            <a:schemeClr val="dk1"/>
                          </a:solidFill>
                          <a:effectLst/>
                          <a:latin typeface="+mn-lt"/>
                          <a:ea typeface="+mn-ea"/>
                          <a:cs typeface="+mn-cs"/>
                        </a:rPr>
                        <a:t>ISC massimo </a:t>
                      </a:r>
                      <a:endParaRPr lang="it-IT" sz="1400" b="1" dirty="0">
                        <a:effectLst/>
                      </a:endParaRPr>
                    </a:p>
                  </a:txBody>
                  <a:tcPr/>
                </a:tc>
                <a:tc>
                  <a:txBody>
                    <a:bodyPr/>
                    <a:lstStyle/>
                    <a:p>
                      <a:r>
                        <a:rPr lang="it-IT" sz="1400" b="1" kern="1200" dirty="0">
                          <a:solidFill>
                            <a:schemeClr val="dk1"/>
                          </a:solidFill>
                          <a:effectLst/>
                          <a:highlight>
                            <a:srgbClr val="FFFF00"/>
                          </a:highlight>
                          <a:latin typeface="+mn-lt"/>
                          <a:ea typeface="+mn-ea"/>
                          <a:cs typeface="+mn-cs"/>
                        </a:rPr>
                        <a:t>0,36</a:t>
                      </a:r>
                      <a:r>
                        <a:rPr lang="it-IT" sz="1400" b="1" kern="1200" dirty="0">
                          <a:solidFill>
                            <a:schemeClr val="dk1"/>
                          </a:solidFill>
                          <a:effectLst/>
                          <a:latin typeface="+mn-lt"/>
                          <a:ea typeface="+mn-ea"/>
                          <a:cs typeface="+mn-cs"/>
                        </a:rPr>
                        <a:t> </a:t>
                      </a:r>
                    </a:p>
                    <a:p>
                      <a:r>
                        <a:rPr lang="it-IT" sz="1400" b="1" kern="1200" dirty="0">
                          <a:solidFill>
                            <a:schemeClr val="dk1"/>
                          </a:solidFill>
                          <a:effectLst/>
                          <a:latin typeface="+mn-lt"/>
                          <a:ea typeface="+mn-ea"/>
                          <a:cs typeface="+mn-cs"/>
                        </a:rPr>
                        <a:t>1,12 </a:t>
                      </a:r>
                    </a:p>
                    <a:p>
                      <a:r>
                        <a:rPr lang="it-IT" sz="1400" b="1" kern="1200" dirty="0">
                          <a:solidFill>
                            <a:schemeClr val="dk1"/>
                          </a:solidFill>
                          <a:effectLst/>
                          <a:latin typeface="+mn-lt"/>
                          <a:ea typeface="+mn-ea"/>
                          <a:cs typeface="+mn-cs"/>
                        </a:rPr>
                        <a:t>1,91 </a:t>
                      </a:r>
                      <a:endParaRPr lang="it-IT" sz="1400" b="1" dirty="0">
                        <a:effectLst/>
                      </a:endParaRPr>
                    </a:p>
                    <a:p>
                      <a:r>
                        <a:rPr lang="it-IT" sz="1400" b="1" i="1" kern="1200" dirty="0">
                          <a:solidFill>
                            <a:schemeClr val="dk1"/>
                          </a:solidFill>
                          <a:effectLst/>
                          <a:latin typeface="+mn-lt"/>
                          <a:ea typeface="+mn-ea"/>
                          <a:cs typeface="+mn-cs"/>
                        </a:rPr>
                        <a:t>0,18 </a:t>
                      </a:r>
                    </a:p>
                    <a:p>
                      <a:r>
                        <a:rPr lang="it-IT" sz="1400" b="1" i="1" kern="1200" dirty="0">
                          <a:solidFill>
                            <a:schemeClr val="dk1"/>
                          </a:solidFill>
                          <a:effectLst/>
                          <a:highlight>
                            <a:srgbClr val="FFFF00"/>
                          </a:highlight>
                          <a:latin typeface="+mn-lt"/>
                          <a:ea typeface="+mn-ea"/>
                          <a:cs typeface="+mn-cs"/>
                        </a:rPr>
                        <a:t>2,81 </a:t>
                      </a:r>
                      <a:endParaRPr lang="it-IT" sz="1400" b="1" dirty="0">
                        <a:effectLst/>
                        <a:highlight>
                          <a:srgbClr val="FFFF00"/>
                        </a:highlight>
                      </a:endParaRPr>
                    </a:p>
                  </a:txBody>
                  <a:tcPr/>
                </a:tc>
                <a:extLst>
                  <a:ext uri="{0D108BD9-81ED-4DB2-BD59-A6C34878D82A}">
                    <a16:rowId xmlns:a16="http://schemas.microsoft.com/office/drawing/2014/main" val="10001"/>
                  </a:ext>
                </a:extLst>
              </a:tr>
              <a:tr h="5444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it-IT" sz="1800" b="1" kern="1200" dirty="0">
                        <a:solidFill>
                          <a:schemeClr val="dk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it-IT" sz="1800" b="1" kern="1200" dirty="0">
                          <a:solidFill>
                            <a:schemeClr val="dk1"/>
                          </a:solidFill>
                          <a:effectLst/>
                          <a:latin typeface="+mn-lt"/>
                          <a:ea typeface="+mn-ea"/>
                          <a:cs typeface="+mn-cs"/>
                        </a:rPr>
                        <a:t>Bilanciato (BIL) </a:t>
                      </a:r>
                      <a:endParaRPr lang="it-IT" dirty="0">
                        <a:effectLst/>
                      </a:endParaRPr>
                    </a:p>
                    <a:p>
                      <a:endParaRPr lang="it-IT"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b="1" kern="1200" dirty="0">
                          <a:solidFill>
                            <a:schemeClr val="dk1"/>
                          </a:solidFill>
                          <a:effectLst/>
                          <a:latin typeface="+mn-lt"/>
                          <a:ea typeface="+mn-ea"/>
                          <a:cs typeface="+mn-cs"/>
                        </a:rPr>
                        <a:t>ISC medio fondi pensione negoziali (FPN)</a:t>
                      </a:r>
                      <a:br>
                        <a:rPr lang="it-IT" sz="1400" b="1" kern="1200" dirty="0">
                          <a:solidFill>
                            <a:schemeClr val="dk1"/>
                          </a:solidFill>
                          <a:effectLst/>
                          <a:latin typeface="+mn-lt"/>
                          <a:ea typeface="+mn-ea"/>
                          <a:cs typeface="+mn-cs"/>
                        </a:rPr>
                      </a:br>
                      <a:r>
                        <a:rPr lang="it-IT" sz="1400" b="1" kern="1200" dirty="0">
                          <a:solidFill>
                            <a:schemeClr val="dk1"/>
                          </a:solidFill>
                          <a:effectLst/>
                          <a:latin typeface="+mn-lt"/>
                          <a:ea typeface="+mn-ea"/>
                          <a:cs typeface="+mn-cs"/>
                        </a:rPr>
                        <a:t>ISC medio fondi pensione aperti (FPA)</a:t>
                      </a:r>
                      <a:br>
                        <a:rPr lang="it-IT" sz="1400" b="1" kern="1200" dirty="0">
                          <a:solidFill>
                            <a:schemeClr val="dk1"/>
                          </a:solidFill>
                          <a:effectLst/>
                          <a:latin typeface="+mn-lt"/>
                          <a:ea typeface="+mn-ea"/>
                          <a:cs typeface="+mn-cs"/>
                        </a:rPr>
                      </a:br>
                      <a:r>
                        <a:rPr lang="it-IT" sz="1400" b="1" kern="1200" dirty="0">
                          <a:solidFill>
                            <a:schemeClr val="dk1"/>
                          </a:solidFill>
                          <a:effectLst/>
                          <a:latin typeface="+mn-lt"/>
                          <a:ea typeface="+mn-ea"/>
                          <a:cs typeface="+mn-cs"/>
                        </a:rPr>
                        <a:t>ISC medio piani pensionistici individuali di tipo assicurativo (PIP) </a:t>
                      </a:r>
                      <a:r>
                        <a:rPr lang="it-IT" sz="1400" b="1" i="1" kern="1200" dirty="0">
                          <a:solidFill>
                            <a:schemeClr val="dk1"/>
                          </a:solidFill>
                          <a:effectLst/>
                          <a:latin typeface="+mn-lt"/>
                          <a:ea typeface="+mn-ea"/>
                          <a:cs typeface="+mn-cs"/>
                        </a:rPr>
                        <a:t>I</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b="1" i="1" kern="1200" dirty="0">
                          <a:solidFill>
                            <a:schemeClr val="dk1"/>
                          </a:solidFill>
                          <a:effectLst/>
                          <a:latin typeface="+mn-lt"/>
                          <a:ea typeface="+mn-ea"/>
                          <a:cs typeface="+mn-cs"/>
                        </a:rPr>
                        <a:t>SC minimo</a:t>
                      </a:r>
                      <a:br>
                        <a:rPr lang="it-IT" sz="1400" b="1" i="1" kern="1200" dirty="0">
                          <a:solidFill>
                            <a:schemeClr val="dk1"/>
                          </a:solidFill>
                          <a:effectLst/>
                          <a:latin typeface="+mn-lt"/>
                          <a:ea typeface="+mn-ea"/>
                          <a:cs typeface="+mn-cs"/>
                        </a:rPr>
                      </a:br>
                      <a:r>
                        <a:rPr lang="it-IT" sz="1400" b="1" i="1" kern="1200" dirty="0">
                          <a:solidFill>
                            <a:schemeClr val="dk1"/>
                          </a:solidFill>
                          <a:effectLst/>
                          <a:latin typeface="+mn-lt"/>
                          <a:ea typeface="+mn-ea"/>
                          <a:cs typeface="+mn-cs"/>
                        </a:rPr>
                        <a:t>ISC massimo </a:t>
                      </a:r>
                      <a:endParaRPr lang="it-IT" sz="1400" b="1" dirty="0">
                        <a:effectLst/>
                      </a:endParaRPr>
                    </a:p>
                  </a:txBody>
                  <a:tcPr/>
                </a:tc>
                <a:tc>
                  <a:txBody>
                    <a:bodyPr/>
                    <a:lstStyle/>
                    <a:p>
                      <a:r>
                        <a:rPr lang="it-IT" sz="1400" b="1" kern="1200" dirty="0">
                          <a:solidFill>
                            <a:schemeClr val="dk1"/>
                          </a:solidFill>
                          <a:effectLst/>
                          <a:highlight>
                            <a:srgbClr val="FFFF00"/>
                          </a:highlight>
                          <a:latin typeface="+mn-lt"/>
                          <a:ea typeface="+mn-ea"/>
                          <a:cs typeface="+mn-cs"/>
                        </a:rPr>
                        <a:t>0,35</a:t>
                      </a:r>
                      <a:r>
                        <a:rPr lang="it-IT" sz="1400" b="1" kern="1200" dirty="0">
                          <a:solidFill>
                            <a:schemeClr val="dk1"/>
                          </a:solidFill>
                          <a:effectLst/>
                          <a:latin typeface="+mn-lt"/>
                          <a:ea typeface="+mn-ea"/>
                          <a:cs typeface="+mn-cs"/>
                        </a:rPr>
                        <a:t> </a:t>
                      </a:r>
                    </a:p>
                    <a:p>
                      <a:r>
                        <a:rPr lang="it-IT" sz="1400" b="1" kern="1200" dirty="0">
                          <a:solidFill>
                            <a:schemeClr val="dk1"/>
                          </a:solidFill>
                          <a:effectLst/>
                          <a:latin typeface="+mn-lt"/>
                          <a:ea typeface="+mn-ea"/>
                          <a:cs typeface="+mn-cs"/>
                        </a:rPr>
                        <a:t>1,47 </a:t>
                      </a:r>
                    </a:p>
                    <a:p>
                      <a:r>
                        <a:rPr lang="it-IT" sz="1400" b="1" kern="1200" dirty="0">
                          <a:solidFill>
                            <a:schemeClr val="dk1"/>
                          </a:solidFill>
                          <a:effectLst/>
                          <a:latin typeface="+mn-lt"/>
                          <a:ea typeface="+mn-ea"/>
                          <a:cs typeface="+mn-cs"/>
                        </a:rPr>
                        <a:t>2,24 </a:t>
                      </a:r>
                      <a:endParaRPr lang="it-IT" sz="1400" b="1" dirty="0">
                        <a:effectLst/>
                      </a:endParaRPr>
                    </a:p>
                    <a:p>
                      <a:r>
                        <a:rPr lang="it-IT" sz="1400" b="1" i="1" kern="1200" dirty="0">
                          <a:solidFill>
                            <a:schemeClr val="dk1"/>
                          </a:solidFill>
                          <a:effectLst/>
                          <a:latin typeface="+mn-lt"/>
                          <a:ea typeface="+mn-ea"/>
                          <a:cs typeface="+mn-cs"/>
                        </a:rPr>
                        <a:t>0,21 </a:t>
                      </a:r>
                    </a:p>
                    <a:p>
                      <a:r>
                        <a:rPr lang="it-IT" sz="1400" b="1" i="1" kern="1200" dirty="0">
                          <a:solidFill>
                            <a:schemeClr val="dk1"/>
                          </a:solidFill>
                          <a:effectLst/>
                          <a:highlight>
                            <a:srgbClr val="FFFF00"/>
                          </a:highlight>
                          <a:latin typeface="+mn-lt"/>
                          <a:ea typeface="+mn-ea"/>
                          <a:cs typeface="+mn-cs"/>
                        </a:rPr>
                        <a:t>3,11</a:t>
                      </a:r>
                      <a:r>
                        <a:rPr lang="it-IT" sz="1400" b="1" i="1" kern="1200" dirty="0">
                          <a:solidFill>
                            <a:schemeClr val="dk1"/>
                          </a:solidFill>
                          <a:effectLst/>
                          <a:latin typeface="+mn-lt"/>
                          <a:ea typeface="+mn-ea"/>
                          <a:cs typeface="+mn-cs"/>
                        </a:rPr>
                        <a:t> </a:t>
                      </a:r>
                      <a:endParaRPr lang="it-IT" sz="1400" b="1" dirty="0">
                        <a:effectLst/>
                      </a:endParaRPr>
                    </a:p>
                  </a:txBody>
                  <a:tcPr/>
                </a:tc>
                <a:extLst>
                  <a:ext uri="{0D108BD9-81ED-4DB2-BD59-A6C34878D82A}">
                    <a16:rowId xmlns:a16="http://schemas.microsoft.com/office/drawing/2014/main" val="10002"/>
                  </a:ext>
                </a:extLst>
              </a:tr>
              <a:tr h="41033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it-IT" sz="1800" b="1" kern="1200" dirty="0">
                        <a:solidFill>
                          <a:schemeClr val="dk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it-IT" sz="1800" b="1" kern="1200" dirty="0">
                          <a:solidFill>
                            <a:schemeClr val="dk1"/>
                          </a:solidFill>
                          <a:effectLst/>
                          <a:latin typeface="+mn-lt"/>
                          <a:ea typeface="+mn-ea"/>
                          <a:cs typeface="+mn-cs"/>
                        </a:rPr>
                        <a:t>Azionario (AZN) </a:t>
                      </a:r>
                      <a:endParaRPr lang="it-IT" dirty="0">
                        <a:effectLst/>
                      </a:endParaRPr>
                    </a:p>
                    <a:p>
                      <a:endParaRPr lang="it-IT"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b="1" kern="1200" dirty="0">
                          <a:solidFill>
                            <a:schemeClr val="dk1"/>
                          </a:solidFill>
                          <a:effectLst/>
                          <a:latin typeface="+mn-lt"/>
                          <a:ea typeface="+mn-ea"/>
                          <a:cs typeface="+mn-cs"/>
                        </a:rPr>
                        <a:t>ISC medio fondi pensione negoziali (FPN)</a:t>
                      </a:r>
                      <a:br>
                        <a:rPr lang="it-IT" sz="1400" b="1" kern="1200" dirty="0">
                          <a:solidFill>
                            <a:schemeClr val="dk1"/>
                          </a:solidFill>
                          <a:effectLst/>
                          <a:latin typeface="+mn-lt"/>
                          <a:ea typeface="+mn-ea"/>
                          <a:cs typeface="+mn-cs"/>
                        </a:rPr>
                      </a:br>
                      <a:r>
                        <a:rPr lang="it-IT" sz="1400" b="1" kern="1200" dirty="0">
                          <a:solidFill>
                            <a:schemeClr val="dk1"/>
                          </a:solidFill>
                          <a:effectLst/>
                          <a:latin typeface="+mn-lt"/>
                          <a:ea typeface="+mn-ea"/>
                          <a:cs typeface="+mn-cs"/>
                        </a:rPr>
                        <a:t>ISC medio fondi pensione aperti (FPA)</a:t>
                      </a:r>
                      <a:br>
                        <a:rPr lang="it-IT" sz="1400" b="1" kern="1200" dirty="0">
                          <a:solidFill>
                            <a:schemeClr val="dk1"/>
                          </a:solidFill>
                          <a:effectLst/>
                          <a:latin typeface="+mn-lt"/>
                          <a:ea typeface="+mn-ea"/>
                          <a:cs typeface="+mn-cs"/>
                        </a:rPr>
                      </a:br>
                      <a:r>
                        <a:rPr lang="it-IT" sz="1400" b="1" kern="1200" dirty="0">
                          <a:solidFill>
                            <a:schemeClr val="dk1"/>
                          </a:solidFill>
                          <a:effectLst/>
                          <a:latin typeface="+mn-lt"/>
                          <a:ea typeface="+mn-ea"/>
                          <a:cs typeface="+mn-cs"/>
                        </a:rPr>
                        <a:t>ISC medio piani pensionistici individuali di tipo assicurativo (PIP)</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b="1" kern="1200" dirty="0">
                          <a:solidFill>
                            <a:schemeClr val="dk1"/>
                          </a:solidFill>
                          <a:effectLst/>
                          <a:latin typeface="+mn-lt"/>
                          <a:ea typeface="+mn-ea"/>
                          <a:cs typeface="+mn-cs"/>
                        </a:rPr>
                        <a:t> </a:t>
                      </a:r>
                      <a:r>
                        <a:rPr lang="it-IT" sz="1400" b="1" i="1" kern="1200" dirty="0">
                          <a:solidFill>
                            <a:schemeClr val="dk1"/>
                          </a:solidFill>
                          <a:effectLst/>
                          <a:latin typeface="+mn-lt"/>
                          <a:ea typeface="+mn-ea"/>
                          <a:cs typeface="+mn-cs"/>
                        </a:rPr>
                        <a:t>ISC minimo</a:t>
                      </a:r>
                      <a:br>
                        <a:rPr lang="it-IT" sz="1400" b="1" i="1" kern="1200" dirty="0">
                          <a:solidFill>
                            <a:schemeClr val="dk1"/>
                          </a:solidFill>
                          <a:effectLst/>
                          <a:latin typeface="+mn-lt"/>
                          <a:ea typeface="+mn-ea"/>
                          <a:cs typeface="+mn-cs"/>
                        </a:rPr>
                      </a:br>
                      <a:r>
                        <a:rPr lang="it-IT" sz="1400" b="1" i="1" kern="1200" dirty="0">
                          <a:solidFill>
                            <a:schemeClr val="dk1"/>
                          </a:solidFill>
                          <a:effectLst/>
                          <a:latin typeface="+mn-lt"/>
                          <a:ea typeface="+mn-ea"/>
                          <a:cs typeface="+mn-cs"/>
                        </a:rPr>
                        <a:t>ISC massimo </a:t>
                      </a:r>
                      <a:endParaRPr lang="it-IT" sz="1400" b="1" dirty="0">
                        <a:effectLst/>
                      </a:endParaRPr>
                    </a:p>
                  </a:txBody>
                  <a:tcPr/>
                </a:tc>
                <a:tc>
                  <a:txBody>
                    <a:bodyPr/>
                    <a:lstStyle/>
                    <a:p>
                      <a:r>
                        <a:rPr lang="it-IT" sz="1400" b="1" kern="1200" dirty="0">
                          <a:solidFill>
                            <a:schemeClr val="dk1"/>
                          </a:solidFill>
                          <a:effectLst/>
                          <a:highlight>
                            <a:srgbClr val="FFFF00"/>
                          </a:highlight>
                          <a:latin typeface="+mn-lt"/>
                          <a:ea typeface="+mn-ea"/>
                          <a:cs typeface="+mn-cs"/>
                        </a:rPr>
                        <a:t>0,38 </a:t>
                      </a:r>
                    </a:p>
                    <a:p>
                      <a:r>
                        <a:rPr lang="it-IT" sz="1400" b="1" kern="1200" dirty="0">
                          <a:solidFill>
                            <a:schemeClr val="dk1"/>
                          </a:solidFill>
                          <a:effectLst/>
                          <a:latin typeface="+mn-lt"/>
                          <a:ea typeface="+mn-ea"/>
                          <a:cs typeface="+mn-cs"/>
                        </a:rPr>
                        <a:t>1,71 </a:t>
                      </a:r>
                    </a:p>
                    <a:p>
                      <a:r>
                        <a:rPr lang="it-IT" sz="1400" b="1" kern="1200" dirty="0">
                          <a:solidFill>
                            <a:schemeClr val="dk1"/>
                          </a:solidFill>
                          <a:effectLst/>
                          <a:latin typeface="+mn-lt"/>
                          <a:ea typeface="+mn-ea"/>
                          <a:cs typeface="+mn-cs"/>
                        </a:rPr>
                        <a:t>2,71 </a:t>
                      </a:r>
                      <a:endParaRPr lang="it-IT" sz="1400" b="1" dirty="0">
                        <a:effectLst/>
                      </a:endParaRPr>
                    </a:p>
                    <a:p>
                      <a:r>
                        <a:rPr lang="it-IT" sz="1400" b="1" i="1" kern="1200" dirty="0">
                          <a:solidFill>
                            <a:schemeClr val="dk1"/>
                          </a:solidFill>
                          <a:effectLst/>
                          <a:latin typeface="+mn-lt"/>
                          <a:ea typeface="+mn-ea"/>
                          <a:cs typeface="+mn-cs"/>
                        </a:rPr>
                        <a:t>0,22 </a:t>
                      </a:r>
                    </a:p>
                    <a:p>
                      <a:r>
                        <a:rPr lang="it-IT" sz="1400" b="1" i="1" kern="1200" dirty="0">
                          <a:solidFill>
                            <a:schemeClr val="dk1"/>
                          </a:solidFill>
                          <a:effectLst/>
                          <a:highlight>
                            <a:srgbClr val="FFFF00"/>
                          </a:highlight>
                          <a:latin typeface="+mn-lt"/>
                          <a:ea typeface="+mn-ea"/>
                          <a:cs typeface="+mn-cs"/>
                        </a:rPr>
                        <a:t>4,07 </a:t>
                      </a:r>
                      <a:endParaRPr lang="it-IT" sz="1400" b="1" dirty="0">
                        <a:effectLst/>
                        <a:highlight>
                          <a:srgbClr val="FFFF00"/>
                        </a:highlight>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00798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a:extLst>
              <a:ext uri="{FF2B5EF4-FFF2-40B4-BE49-F238E27FC236}">
                <a16:creationId xmlns:a16="http://schemas.microsoft.com/office/drawing/2014/main" id="{36AAC590-5543-6748-B6AF-BF98EB871F15}"/>
              </a:ext>
            </a:extLst>
          </p:cNvPr>
          <p:cNvGraphicFramePr>
            <a:graphicFrameLocks/>
          </p:cNvGraphicFramePr>
          <p:nvPr/>
        </p:nvGraphicFramePr>
        <p:xfrm>
          <a:off x="1524000" y="1"/>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33959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olo 1">
            <a:extLst>
              <a:ext uri="{FF2B5EF4-FFF2-40B4-BE49-F238E27FC236}">
                <a16:creationId xmlns:a16="http://schemas.microsoft.com/office/drawing/2014/main" id="{0F0E6C7C-AC6E-B84D-8575-AFBFE04A3876}"/>
              </a:ext>
            </a:extLst>
          </p:cNvPr>
          <p:cNvSpPr>
            <a:spLocks noGrp="1"/>
          </p:cNvSpPr>
          <p:nvPr>
            <p:ph type="ctrTitle"/>
          </p:nvPr>
        </p:nvSpPr>
        <p:spPr>
          <a:xfrm>
            <a:off x="1524000" y="1017589"/>
            <a:ext cx="9144000" cy="369887"/>
          </a:xfrm>
        </p:spPr>
        <p:txBody>
          <a:bodyPr>
            <a:normAutofit fontScale="90000"/>
          </a:bodyPr>
          <a:lstStyle/>
          <a:p>
            <a:r>
              <a:rPr lang="it-IT" altLang="it-IT" sz="3600">
                <a:solidFill>
                  <a:srgbClr val="0070C0"/>
                </a:solidFill>
              </a:rPr>
              <a:t>Inserto del 2 settembre 2019</a:t>
            </a:r>
          </a:p>
        </p:txBody>
      </p:sp>
      <p:sp>
        <p:nvSpPr>
          <p:cNvPr id="3" name="Sottotitolo 2">
            <a:extLst>
              <a:ext uri="{FF2B5EF4-FFF2-40B4-BE49-F238E27FC236}">
                <a16:creationId xmlns:a16="http://schemas.microsoft.com/office/drawing/2014/main" id="{F21CFDDB-71E8-E64D-8A5E-E85A58BE87E3}"/>
              </a:ext>
            </a:extLst>
          </p:cNvPr>
          <p:cNvSpPr>
            <a:spLocks noGrp="1"/>
          </p:cNvSpPr>
          <p:nvPr>
            <p:ph type="subTitle" idx="1"/>
          </p:nvPr>
        </p:nvSpPr>
        <p:spPr>
          <a:xfrm>
            <a:off x="1524000" y="2468564"/>
            <a:ext cx="9144000" cy="4389437"/>
          </a:xfrm>
        </p:spPr>
        <p:txBody>
          <a:bodyPr/>
          <a:lstStyle/>
          <a:p>
            <a:pPr>
              <a:defRPr/>
            </a:pPr>
            <a:r>
              <a:rPr lang="it-IT" sz="4400" b="1" dirty="0">
                <a:solidFill>
                  <a:srgbClr val="0070C0"/>
                </a:solidFill>
                <a:latin typeface="-webkit-standard"/>
              </a:rPr>
              <a:t>Rendimento Fondi Complementari ultimi dieci anni:</a:t>
            </a:r>
            <a:endParaRPr lang="it-IT" sz="800" dirty="0">
              <a:solidFill>
                <a:srgbClr val="000000"/>
              </a:solidFill>
              <a:latin typeface="-webkit-standard"/>
            </a:endParaRPr>
          </a:p>
          <a:p>
            <a:pPr>
              <a:defRPr/>
            </a:pPr>
            <a:r>
              <a:rPr lang="it-IT" b="1" dirty="0">
                <a:solidFill>
                  <a:srgbClr val="00B050"/>
                </a:solidFill>
                <a:latin typeface="-webkit-standard"/>
              </a:rPr>
              <a:t>     </a:t>
            </a:r>
            <a:r>
              <a:rPr lang="it-IT" sz="2800" b="1" dirty="0">
                <a:solidFill>
                  <a:schemeClr val="bg2">
                    <a:lumMod val="25000"/>
                  </a:schemeClr>
                </a:solidFill>
                <a:latin typeface="-webkit-standard"/>
              </a:rPr>
              <a:t>Fondi negoziali: </a:t>
            </a:r>
            <a:r>
              <a:rPr lang="it-IT" sz="2800" dirty="0">
                <a:solidFill>
                  <a:srgbClr val="0070C0"/>
                </a:solidFill>
                <a:latin typeface="-webkit-standard"/>
              </a:rPr>
              <a:t>performance media annua </a:t>
            </a:r>
            <a:r>
              <a:rPr lang="it-IT" sz="2800" b="1" dirty="0">
                <a:solidFill>
                  <a:srgbClr val="0070C0"/>
                </a:solidFill>
                <a:latin typeface="-webkit-standard"/>
              </a:rPr>
              <a:t>3,7% </a:t>
            </a:r>
          </a:p>
          <a:p>
            <a:pPr>
              <a:defRPr/>
            </a:pPr>
            <a:r>
              <a:rPr lang="it-IT" sz="2800" b="1" dirty="0">
                <a:solidFill>
                  <a:srgbClr val="0070C0"/>
                </a:solidFill>
                <a:latin typeface="-webkit-standard"/>
              </a:rPr>
              <a:t>	(il migliore </a:t>
            </a:r>
            <a:r>
              <a:rPr lang="it-IT" sz="2800" b="1" dirty="0" err="1">
                <a:solidFill>
                  <a:srgbClr val="0070C0"/>
                </a:solidFill>
                <a:latin typeface="-webkit-standard"/>
              </a:rPr>
              <a:t>Fondosanità</a:t>
            </a:r>
            <a:r>
              <a:rPr lang="it-IT" sz="2800" b="1" dirty="0">
                <a:solidFill>
                  <a:srgbClr val="0070C0"/>
                </a:solidFill>
                <a:latin typeface="-webkit-standard"/>
              </a:rPr>
              <a:t> che ha reso il 7,3%)</a:t>
            </a:r>
            <a:endParaRPr lang="it-IT" sz="2800" b="1" dirty="0">
              <a:solidFill>
                <a:schemeClr val="bg2">
                  <a:lumMod val="25000"/>
                </a:schemeClr>
              </a:solidFill>
              <a:latin typeface="-webkit-standard"/>
            </a:endParaRPr>
          </a:p>
          <a:p>
            <a:pPr>
              <a:defRPr/>
            </a:pPr>
            <a:r>
              <a:rPr lang="it-IT" sz="2800" b="1" dirty="0">
                <a:solidFill>
                  <a:schemeClr val="bg2">
                    <a:lumMod val="25000"/>
                  </a:schemeClr>
                </a:solidFill>
                <a:latin typeface="-webkit-standard"/>
              </a:rPr>
              <a:t>     Fondi aperti: </a:t>
            </a:r>
            <a:r>
              <a:rPr lang="it-IT" sz="2800" dirty="0">
                <a:solidFill>
                  <a:srgbClr val="000000"/>
                </a:solidFill>
                <a:latin typeface="-webkit-standard"/>
              </a:rPr>
              <a:t>performance media annua </a:t>
            </a:r>
            <a:r>
              <a:rPr lang="it-IT" sz="2800" b="1" dirty="0">
                <a:solidFill>
                  <a:srgbClr val="000000"/>
                </a:solidFill>
                <a:latin typeface="-webkit-standard"/>
              </a:rPr>
              <a:t>3,41%</a:t>
            </a:r>
            <a:r>
              <a:rPr lang="it-IT" sz="2800" dirty="0">
                <a:solidFill>
                  <a:srgbClr val="000000"/>
                </a:solidFill>
                <a:latin typeface="-webkit-standard"/>
              </a:rPr>
              <a:t> </a:t>
            </a:r>
            <a:endParaRPr lang="it-IT" sz="2800" b="1" dirty="0">
              <a:solidFill>
                <a:schemeClr val="bg2">
                  <a:lumMod val="25000"/>
                </a:schemeClr>
              </a:solidFill>
              <a:latin typeface="-webkit-standard"/>
            </a:endParaRPr>
          </a:p>
          <a:p>
            <a:pPr>
              <a:defRPr/>
            </a:pPr>
            <a:r>
              <a:rPr lang="it-IT" sz="2800" b="1" dirty="0">
                <a:solidFill>
                  <a:schemeClr val="bg2">
                    <a:lumMod val="25000"/>
                  </a:schemeClr>
                </a:solidFill>
                <a:latin typeface="-webkit-standard"/>
              </a:rPr>
              <a:t>	PIP: </a:t>
            </a:r>
            <a:r>
              <a:rPr lang="it-IT" sz="2800" dirty="0">
                <a:solidFill>
                  <a:srgbClr val="000000"/>
                </a:solidFill>
                <a:latin typeface="-webkit-standard"/>
              </a:rPr>
              <a:t>performance media annua </a:t>
            </a:r>
            <a:r>
              <a:rPr lang="it-IT" sz="2800" b="1" dirty="0">
                <a:solidFill>
                  <a:srgbClr val="000000"/>
                </a:solidFill>
                <a:latin typeface="-webkit-standard"/>
              </a:rPr>
              <a:t>3,36%</a:t>
            </a:r>
          </a:p>
          <a:p>
            <a:pPr algn="l">
              <a:defRPr/>
            </a:pPr>
            <a:endParaRPr lang="it-IT" dirty="0"/>
          </a:p>
        </p:txBody>
      </p:sp>
      <p:pic>
        <p:nvPicPr>
          <p:cNvPr id="75779" name="Immagine 3">
            <a:extLst>
              <a:ext uri="{FF2B5EF4-FFF2-40B4-BE49-F238E27FC236}">
                <a16:creationId xmlns:a16="http://schemas.microsoft.com/office/drawing/2014/main" id="{9C8984E4-AACD-2545-BA7A-BAC9FBD3B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9" t="1410" r="2255" b="84599"/>
          <a:stretch>
            <a:fillRect/>
          </a:stretch>
        </p:blipFill>
        <p:spPr bwMode="auto">
          <a:xfrm>
            <a:off x="1771650" y="0"/>
            <a:ext cx="86487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Immagine 11">
            <a:extLst>
              <a:ext uri="{FF2B5EF4-FFF2-40B4-BE49-F238E27FC236}">
                <a16:creationId xmlns:a16="http://schemas.microsoft.com/office/drawing/2014/main" id="{0BD9AEA0-1EA0-5145-AA00-B8ED0EE4C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8100" y="1419225"/>
            <a:ext cx="4470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622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olo 1">
            <a:extLst>
              <a:ext uri="{FF2B5EF4-FFF2-40B4-BE49-F238E27FC236}">
                <a16:creationId xmlns:a16="http://schemas.microsoft.com/office/drawing/2014/main" id="{50CEC494-383D-3248-AB45-E6F9E7E982E0}"/>
              </a:ext>
            </a:extLst>
          </p:cNvPr>
          <p:cNvSpPr>
            <a:spLocks noGrp="1"/>
          </p:cNvSpPr>
          <p:nvPr>
            <p:ph type="title"/>
          </p:nvPr>
        </p:nvSpPr>
        <p:spPr>
          <a:xfrm>
            <a:off x="1981200" y="15875"/>
            <a:ext cx="8229600" cy="1143000"/>
          </a:xfrm>
        </p:spPr>
        <p:txBody>
          <a:bodyPr>
            <a:normAutofit fontScale="90000"/>
          </a:bodyPr>
          <a:lstStyle/>
          <a:p>
            <a:r>
              <a:rPr lang="it-IT" altLang="it-IT">
                <a:solidFill>
                  <a:srgbClr val="0099CC"/>
                </a:solidFill>
                <a:latin typeface="Arial" panose="020B0604020202020204" pitchFamily="34" charset="0"/>
                <a:cs typeface="Arial" panose="020B0604020202020204" pitchFamily="34" charset="0"/>
              </a:rPr>
              <a:t>I due principali </a:t>
            </a:r>
            <a:r>
              <a:rPr lang="it-IT" altLang="it-IT" b="1">
                <a:solidFill>
                  <a:srgbClr val="0099CC"/>
                </a:solidFill>
                <a:latin typeface="Arial" panose="020B0604020202020204" pitchFamily="34" charset="0"/>
                <a:cs typeface="Arial" panose="020B0604020202020204" pitchFamily="34" charset="0"/>
              </a:rPr>
              <a:t>SISTEMI</a:t>
            </a:r>
            <a:r>
              <a:rPr lang="it-IT" altLang="it-IT">
                <a:solidFill>
                  <a:srgbClr val="0099CC"/>
                </a:solidFill>
                <a:latin typeface="Arial" panose="020B0604020202020204" pitchFamily="34" charset="0"/>
                <a:cs typeface="Arial" panose="020B0604020202020204" pitchFamily="34" charset="0"/>
              </a:rPr>
              <a:t> pensionistici in Italia </a:t>
            </a:r>
            <a:endParaRPr lang="it-IT" altLang="it-IT"/>
          </a:p>
        </p:txBody>
      </p:sp>
      <p:sp>
        <p:nvSpPr>
          <p:cNvPr id="22530" name="Segnaposto contenuto 2">
            <a:extLst>
              <a:ext uri="{FF2B5EF4-FFF2-40B4-BE49-F238E27FC236}">
                <a16:creationId xmlns:a16="http://schemas.microsoft.com/office/drawing/2014/main" id="{D663D9A4-680E-5F46-AB15-9330602E7730}"/>
              </a:ext>
            </a:extLst>
          </p:cNvPr>
          <p:cNvSpPr>
            <a:spLocks noGrp="1"/>
          </p:cNvSpPr>
          <p:nvPr>
            <p:ph sz="half" idx="1"/>
          </p:nvPr>
        </p:nvSpPr>
        <p:spPr>
          <a:xfrm>
            <a:off x="1614489" y="1423989"/>
            <a:ext cx="4391025" cy="5343525"/>
          </a:xfrm>
        </p:spPr>
        <p:txBody>
          <a:bodyPr/>
          <a:lstStyle/>
          <a:p>
            <a:pPr marL="0" indent="0" algn="ctr">
              <a:buNone/>
            </a:pPr>
            <a:r>
              <a:rPr lang="it-IT" altLang="it-IT" b="1">
                <a:solidFill>
                  <a:srgbClr val="3366FF"/>
                </a:solidFill>
                <a:latin typeface="Arial" panose="020B0604020202020204" pitchFamily="34" charset="0"/>
                <a:cs typeface="Arial" panose="020B0604020202020204" pitchFamily="34" charset="0"/>
              </a:rPr>
              <a:t>CAPITALIZZAZIONE</a:t>
            </a:r>
            <a:endParaRPr lang="it-IT" altLang="it-IT"/>
          </a:p>
          <a:p>
            <a:pPr marL="0" indent="0">
              <a:buNone/>
            </a:pPr>
            <a:endParaRPr lang="it-IT" altLang="it-IT"/>
          </a:p>
        </p:txBody>
      </p:sp>
      <p:sp>
        <p:nvSpPr>
          <p:cNvPr id="4" name="Segnaposto contenuto 3">
            <a:extLst>
              <a:ext uri="{FF2B5EF4-FFF2-40B4-BE49-F238E27FC236}">
                <a16:creationId xmlns:a16="http://schemas.microsoft.com/office/drawing/2014/main" id="{45984D2B-71EB-004E-9254-20DAFB448C8E}"/>
              </a:ext>
            </a:extLst>
          </p:cNvPr>
          <p:cNvSpPr>
            <a:spLocks noGrp="1"/>
          </p:cNvSpPr>
          <p:nvPr>
            <p:ph sz="half" idx="2"/>
          </p:nvPr>
        </p:nvSpPr>
        <p:spPr>
          <a:xfrm>
            <a:off x="6165850" y="1466850"/>
            <a:ext cx="4389438" cy="5257800"/>
          </a:xfrm>
        </p:spPr>
        <p:txBody>
          <a:bodyPr/>
          <a:lstStyle/>
          <a:p>
            <a:pPr marL="0" indent="0" algn="ctr">
              <a:buNone/>
              <a:defRPr/>
            </a:pPr>
            <a:r>
              <a:rPr lang="it-IT" altLang="it-IT" b="1" dirty="0">
                <a:solidFill>
                  <a:srgbClr val="3366FF"/>
                </a:solidFill>
                <a:latin typeface="Arial" panose="020B0604020202020204" pitchFamily="34" charset="0"/>
                <a:cs typeface="Arial" panose="020B0604020202020204" pitchFamily="34" charset="0"/>
              </a:rPr>
              <a:t>RIPARTIZIONE</a:t>
            </a:r>
          </a:p>
          <a:p>
            <a:pPr>
              <a:defRPr/>
            </a:pPr>
            <a:endParaRPr lang="it-IT" dirty="0"/>
          </a:p>
        </p:txBody>
      </p:sp>
      <p:sp>
        <p:nvSpPr>
          <p:cNvPr id="45" name="Freccia circolare a sinistra 44">
            <a:extLst>
              <a:ext uri="{FF2B5EF4-FFF2-40B4-BE49-F238E27FC236}">
                <a16:creationId xmlns:a16="http://schemas.microsoft.com/office/drawing/2014/main" id="{0AC45CEC-E605-9240-A684-0B4323F1E1B2}"/>
              </a:ext>
            </a:extLst>
          </p:cNvPr>
          <p:cNvSpPr/>
          <p:nvPr/>
        </p:nvSpPr>
        <p:spPr>
          <a:xfrm>
            <a:off x="9145588" y="3297238"/>
            <a:ext cx="596900" cy="933450"/>
          </a:xfrm>
          <a:prstGeom prst="curvedLef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chemeClr val="tx1"/>
              </a:solidFill>
            </a:endParaRPr>
          </a:p>
        </p:txBody>
      </p:sp>
      <p:pic>
        <p:nvPicPr>
          <p:cNvPr id="22549" name="Elemento grafico 51" descr="Freccia: rotazione a destra">
            <a:extLst>
              <a:ext uri="{FF2B5EF4-FFF2-40B4-BE49-F238E27FC236}">
                <a16:creationId xmlns:a16="http://schemas.microsoft.com/office/drawing/2014/main" id="{373DEEFE-50B2-BE4A-96B1-2C506DDAC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291584">
            <a:off x="9240838" y="55705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1" name="AutoShape 14">
            <a:extLst>
              <a:ext uri="{FF2B5EF4-FFF2-40B4-BE49-F238E27FC236}">
                <a16:creationId xmlns:a16="http://schemas.microsoft.com/office/drawing/2014/main" id="{C3554B7F-7DF6-014F-BF6A-9253AC54496D}"/>
              </a:ext>
            </a:extLst>
          </p:cNvPr>
          <p:cNvSpPr>
            <a:spLocks noChangeArrowheads="1"/>
          </p:cNvSpPr>
          <p:nvPr/>
        </p:nvSpPr>
        <p:spPr bwMode="auto">
          <a:xfrm>
            <a:off x="1951039" y="4178300"/>
            <a:ext cx="434975" cy="533400"/>
          </a:xfrm>
          <a:prstGeom prst="curvedRightArrow">
            <a:avLst>
              <a:gd name="adj1" fmla="val 23390"/>
              <a:gd name="adj2" fmla="val 46780"/>
              <a:gd name="adj3" fmla="val 333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1800">
              <a:latin typeface="Constantia" panose="02030602050306030303" pitchFamily="18" charset="0"/>
              <a:cs typeface="Arial" panose="020B0604020202020204" pitchFamily="34" charset="0"/>
            </a:endParaRPr>
          </a:p>
        </p:txBody>
      </p:sp>
      <p:sp>
        <p:nvSpPr>
          <p:cNvPr id="22554" name="AutoShape 20">
            <a:extLst>
              <a:ext uri="{FF2B5EF4-FFF2-40B4-BE49-F238E27FC236}">
                <a16:creationId xmlns:a16="http://schemas.microsoft.com/office/drawing/2014/main" id="{4CEFA376-4130-AF4E-AC51-1AACFE220AD8}"/>
              </a:ext>
            </a:extLst>
          </p:cNvPr>
          <p:cNvSpPr>
            <a:spLocks noChangeArrowheads="1"/>
          </p:cNvSpPr>
          <p:nvPr/>
        </p:nvSpPr>
        <p:spPr bwMode="auto">
          <a:xfrm>
            <a:off x="3814764" y="4178300"/>
            <a:ext cx="473075" cy="533400"/>
          </a:xfrm>
          <a:prstGeom prst="curvedRightArrow">
            <a:avLst>
              <a:gd name="adj1" fmla="val 23354"/>
              <a:gd name="adj2" fmla="val 46708"/>
              <a:gd name="adj3" fmla="val 333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1800">
              <a:latin typeface="Constantia" panose="02030602050306030303" pitchFamily="18" charset="0"/>
              <a:cs typeface="Arial" panose="020B0604020202020204" pitchFamily="34" charset="0"/>
            </a:endParaRPr>
          </a:p>
        </p:txBody>
      </p:sp>
      <p:cxnSp>
        <p:nvCxnSpPr>
          <p:cNvPr id="97" name="Connettore 1 96">
            <a:extLst>
              <a:ext uri="{FF2B5EF4-FFF2-40B4-BE49-F238E27FC236}">
                <a16:creationId xmlns:a16="http://schemas.microsoft.com/office/drawing/2014/main" id="{40632920-FA25-C441-8C19-0D7FD76490CC}"/>
              </a:ext>
            </a:extLst>
          </p:cNvPr>
          <p:cNvCxnSpPr>
            <a:stCxn id="22529" idx="2"/>
          </p:cNvCxnSpPr>
          <p:nvPr/>
        </p:nvCxnSpPr>
        <p:spPr>
          <a:xfrm flipH="1">
            <a:off x="6059488" y="1158876"/>
            <a:ext cx="36512" cy="534352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3494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B5AD5D7B-D79B-4F7A-8ABF-9BEFAA99CAAD}"/>
              </a:ext>
            </a:extLst>
          </p:cNvPr>
          <p:cNvSpPr txBox="1"/>
          <p:nvPr/>
        </p:nvSpPr>
        <p:spPr>
          <a:xfrm>
            <a:off x="2474843" y="555609"/>
            <a:ext cx="8229600" cy="769441"/>
          </a:xfrm>
          <a:prstGeom prst="rect">
            <a:avLst/>
          </a:prstGeom>
          <a:noFill/>
        </p:spPr>
        <p:txBody>
          <a:bodyPr wrap="square" rtlCol="0">
            <a:spAutoFit/>
          </a:bodyPr>
          <a:lstStyle/>
          <a:p>
            <a:r>
              <a:rPr lang="it-IT" sz="4000" b="1" dirty="0">
                <a:solidFill>
                  <a:schemeClr val="accent1"/>
                </a:solidFill>
                <a:latin typeface="+mj-lt"/>
                <a:ea typeface="+mj-ea"/>
                <a:cs typeface="+mj-cs"/>
              </a:rPr>
              <a:t>Performance</a:t>
            </a:r>
            <a:r>
              <a:rPr lang="it-IT" sz="4400" b="1" dirty="0">
                <a:solidFill>
                  <a:srgbClr val="4F81BD">
                    <a:lumMod val="75000"/>
                  </a:srgbClr>
                </a:solidFill>
                <a:latin typeface="Arial" panose="020B0604020202020204" pitchFamily="34" charset="0"/>
                <a:ea typeface="+mj-ea"/>
                <a:cs typeface="Arial" panose="020B0604020202020204" pitchFamily="34" charset="0"/>
              </a:rPr>
              <a:t> % </a:t>
            </a:r>
            <a:r>
              <a:rPr lang="it-IT" sz="4000" b="1" dirty="0">
                <a:solidFill>
                  <a:schemeClr val="accent1"/>
                </a:solidFill>
                <a:latin typeface="+mj-lt"/>
                <a:ea typeface="+mj-ea"/>
                <a:cs typeface="+mj-cs"/>
              </a:rPr>
              <a:t>nette di </a:t>
            </a:r>
            <a:r>
              <a:rPr lang="it-IT" sz="4000" b="1" dirty="0" err="1">
                <a:solidFill>
                  <a:schemeClr val="accent1"/>
                </a:solidFill>
                <a:latin typeface="+mj-lt"/>
                <a:ea typeface="+mj-ea"/>
                <a:cs typeface="+mj-cs"/>
              </a:rPr>
              <a:t>FondoSanità</a:t>
            </a:r>
            <a:endParaRPr lang="it-IT" sz="4000" b="1" dirty="0">
              <a:solidFill>
                <a:schemeClr val="accent1"/>
              </a:solidFill>
              <a:latin typeface="+mj-lt"/>
              <a:ea typeface="+mj-ea"/>
              <a:cs typeface="+mj-cs"/>
            </a:endParaRPr>
          </a:p>
        </p:txBody>
      </p:sp>
      <p:pic>
        <p:nvPicPr>
          <p:cNvPr id="6" name="Immagine 5">
            <a:extLst>
              <a:ext uri="{FF2B5EF4-FFF2-40B4-BE49-F238E27FC236}">
                <a16:creationId xmlns:a16="http://schemas.microsoft.com/office/drawing/2014/main" id="{7A5588C6-308D-4F12-A676-A9D57323CC58}"/>
              </a:ext>
            </a:extLst>
          </p:cNvPr>
          <p:cNvPicPr>
            <a:picLocks noChangeAspect="1"/>
          </p:cNvPicPr>
          <p:nvPr/>
        </p:nvPicPr>
        <p:blipFill>
          <a:blip r:embed="rId3"/>
          <a:stretch>
            <a:fillRect/>
          </a:stretch>
        </p:blipFill>
        <p:spPr>
          <a:xfrm>
            <a:off x="26632" y="19251"/>
            <a:ext cx="1080000" cy="798671"/>
          </a:xfrm>
          <a:prstGeom prst="rect">
            <a:avLst/>
          </a:prstGeom>
        </p:spPr>
      </p:pic>
      <p:graphicFrame>
        <p:nvGraphicFramePr>
          <p:cNvPr id="4" name="Tabella 3">
            <a:extLst>
              <a:ext uri="{FF2B5EF4-FFF2-40B4-BE49-F238E27FC236}">
                <a16:creationId xmlns:a16="http://schemas.microsoft.com/office/drawing/2014/main" id="{2EF788A8-4EA7-48AC-BAF3-F7E0CE4FEC36}"/>
              </a:ext>
            </a:extLst>
          </p:cNvPr>
          <p:cNvGraphicFramePr>
            <a:graphicFrameLocks noGrp="1"/>
          </p:cNvGraphicFramePr>
          <p:nvPr/>
        </p:nvGraphicFramePr>
        <p:xfrm>
          <a:off x="75909" y="1325050"/>
          <a:ext cx="12040181" cy="4488264"/>
        </p:xfrm>
        <a:graphic>
          <a:graphicData uri="http://schemas.openxmlformats.org/drawingml/2006/table">
            <a:tbl>
              <a:tblPr>
                <a:tableStyleId>{5C22544A-7EE6-4342-B048-85BDC9FD1C3A}</a:tableStyleId>
              </a:tblPr>
              <a:tblGrid>
                <a:gridCol w="1491009">
                  <a:extLst>
                    <a:ext uri="{9D8B030D-6E8A-4147-A177-3AD203B41FA5}">
                      <a16:colId xmlns:a16="http://schemas.microsoft.com/office/drawing/2014/main" val="2395538966"/>
                    </a:ext>
                  </a:extLst>
                </a:gridCol>
                <a:gridCol w="852006">
                  <a:extLst>
                    <a:ext uri="{9D8B030D-6E8A-4147-A177-3AD203B41FA5}">
                      <a16:colId xmlns:a16="http://schemas.microsoft.com/office/drawing/2014/main" val="3845008282"/>
                    </a:ext>
                  </a:extLst>
                </a:gridCol>
                <a:gridCol w="784742">
                  <a:extLst>
                    <a:ext uri="{9D8B030D-6E8A-4147-A177-3AD203B41FA5}">
                      <a16:colId xmlns:a16="http://schemas.microsoft.com/office/drawing/2014/main" val="3771305235"/>
                    </a:ext>
                  </a:extLst>
                </a:gridCol>
                <a:gridCol w="762320">
                  <a:extLst>
                    <a:ext uri="{9D8B030D-6E8A-4147-A177-3AD203B41FA5}">
                      <a16:colId xmlns:a16="http://schemas.microsoft.com/office/drawing/2014/main" val="647411137"/>
                    </a:ext>
                  </a:extLst>
                </a:gridCol>
                <a:gridCol w="784742">
                  <a:extLst>
                    <a:ext uri="{9D8B030D-6E8A-4147-A177-3AD203B41FA5}">
                      <a16:colId xmlns:a16="http://schemas.microsoft.com/office/drawing/2014/main" val="2250180420"/>
                    </a:ext>
                  </a:extLst>
                </a:gridCol>
                <a:gridCol w="762320">
                  <a:extLst>
                    <a:ext uri="{9D8B030D-6E8A-4147-A177-3AD203B41FA5}">
                      <a16:colId xmlns:a16="http://schemas.microsoft.com/office/drawing/2014/main" val="3344055781"/>
                    </a:ext>
                  </a:extLst>
                </a:gridCol>
                <a:gridCol w="773531">
                  <a:extLst>
                    <a:ext uri="{9D8B030D-6E8A-4147-A177-3AD203B41FA5}">
                      <a16:colId xmlns:a16="http://schemas.microsoft.com/office/drawing/2014/main" val="1517755492"/>
                    </a:ext>
                  </a:extLst>
                </a:gridCol>
                <a:gridCol w="795952">
                  <a:extLst>
                    <a:ext uri="{9D8B030D-6E8A-4147-A177-3AD203B41FA5}">
                      <a16:colId xmlns:a16="http://schemas.microsoft.com/office/drawing/2014/main" val="1337163245"/>
                    </a:ext>
                  </a:extLst>
                </a:gridCol>
                <a:gridCol w="728688">
                  <a:extLst>
                    <a:ext uri="{9D8B030D-6E8A-4147-A177-3AD203B41FA5}">
                      <a16:colId xmlns:a16="http://schemas.microsoft.com/office/drawing/2014/main" val="597232313"/>
                    </a:ext>
                  </a:extLst>
                </a:gridCol>
                <a:gridCol w="728688">
                  <a:extLst>
                    <a:ext uri="{9D8B030D-6E8A-4147-A177-3AD203B41FA5}">
                      <a16:colId xmlns:a16="http://schemas.microsoft.com/office/drawing/2014/main" val="2484667516"/>
                    </a:ext>
                  </a:extLst>
                </a:gridCol>
                <a:gridCol w="773531">
                  <a:extLst>
                    <a:ext uri="{9D8B030D-6E8A-4147-A177-3AD203B41FA5}">
                      <a16:colId xmlns:a16="http://schemas.microsoft.com/office/drawing/2014/main" val="1360295389"/>
                    </a:ext>
                  </a:extLst>
                </a:gridCol>
                <a:gridCol w="661427">
                  <a:extLst>
                    <a:ext uri="{9D8B030D-6E8A-4147-A177-3AD203B41FA5}">
                      <a16:colId xmlns:a16="http://schemas.microsoft.com/office/drawing/2014/main" val="3881725216"/>
                    </a:ext>
                  </a:extLst>
                </a:gridCol>
                <a:gridCol w="818374">
                  <a:extLst>
                    <a:ext uri="{9D8B030D-6E8A-4147-A177-3AD203B41FA5}">
                      <a16:colId xmlns:a16="http://schemas.microsoft.com/office/drawing/2014/main" val="1503057155"/>
                    </a:ext>
                  </a:extLst>
                </a:gridCol>
                <a:gridCol w="639004">
                  <a:extLst>
                    <a:ext uri="{9D8B030D-6E8A-4147-A177-3AD203B41FA5}">
                      <a16:colId xmlns:a16="http://schemas.microsoft.com/office/drawing/2014/main" val="4220054593"/>
                    </a:ext>
                  </a:extLst>
                </a:gridCol>
                <a:gridCol w="683847">
                  <a:extLst>
                    <a:ext uri="{9D8B030D-6E8A-4147-A177-3AD203B41FA5}">
                      <a16:colId xmlns:a16="http://schemas.microsoft.com/office/drawing/2014/main" val="677684111"/>
                    </a:ext>
                  </a:extLst>
                </a:gridCol>
              </a:tblGrid>
              <a:tr h="405540">
                <a:tc>
                  <a:txBody>
                    <a:bodyPr/>
                    <a:lstStyle/>
                    <a:p>
                      <a:pPr algn="ctr" fontAlgn="b"/>
                      <a:r>
                        <a:rPr lang="it-IT" sz="1600" b="1" u="none" strike="noStrike" dirty="0">
                          <a:effectLst/>
                        </a:rPr>
                        <a:t> </a:t>
                      </a:r>
                      <a:endParaRPr lang="it-IT" sz="1600" b="1" i="0" u="none" strike="noStrike" dirty="0">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solidFill>
                            <a:srgbClr val="FF0000"/>
                          </a:solidFill>
                          <a:effectLst/>
                        </a:rPr>
                        <a:t>2008</a:t>
                      </a:r>
                      <a:endParaRPr lang="it-IT" sz="1800" b="1" i="0" u="none" strike="noStrike" dirty="0">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solidFill>
                            <a:srgbClr val="FF0000"/>
                          </a:solidFill>
                          <a:effectLst/>
                        </a:rPr>
                        <a:t>2009</a:t>
                      </a:r>
                      <a:endParaRPr lang="it-IT" sz="1800" b="1" i="0" u="none" strike="noStrike">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solidFill>
                            <a:srgbClr val="FF0000"/>
                          </a:solidFill>
                          <a:effectLst/>
                        </a:rPr>
                        <a:t>2010</a:t>
                      </a:r>
                      <a:endParaRPr lang="it-IT" sz="1800" b="1" i="0" u="none" strike="noStrike" dirty="0">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solidFill>
                            <a:srgbClr val="FF0000"/>
                          </a:solidFill>
                          <a:effectLst/>
                        </a:rPr>
                        <a:t>2011</a:t>
                      </a:r>
                      <a:endParaRPr lang="it-IT" sz="1800" b="1" i="0" u="none" strike="noStrike" dirty="0">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solidFill>
                            <a:srgbClr val="FF0000"/>
                          </a:solidFill>
                          <a:effectLst/>
                        </a:rPr>
                        <a:t>2012</a:t>
                      </a:r>
                      <a:endParaRPr lang="it-IT" sz="1800" b="1" i="0" u="none" strike="noStrike">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solidFill>
                            <a:srgbClr val="FF0000"/>
                          </a:solidFill>
                          <a:effectLst/>
                        </a:rPr>
                        <a:t>2013</a:t>
                      </a:r>
                      <a:endParaRPr lang="it-IT" sz="1800" b="1" i="0" u="none" strike="noStrike" dirty="0">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solidFill>
                            <a:srgbClr val="FF0000"/>
                          </a:solidFill>
                          <a:effectLst/>
                        </a:rPr>
                        <a:t>2014</a:t>
                      </a:r>
                      <a:endParaRPr lang="it-IT" sz="1800" b="1" i="0" u="none" strike="noStrike">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solidFill>
                            <a:srgbClr val="FF0000"/>
                          </a:solidFill>
                          <a:effectLst/>
                        </a:rPr>
                        <a:t>2015</a:t>
                      </a:r>
                      <a:endParaRPr lang="it-IT" sz="1800" b="1" i="0" u="none" strike="noStrike" dirty="0">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solidFill>
                            <a:srgbClr val="FF0000"/>
                          </a:solidFill>
                          <a:effectLst/>
                        </a:rPr>
                        <a:t>2016</a:t>
                      </a:r>
                      <a:endParaRPr lang="it-IT" sz="1800" b="1" i="0" u="none" strike="noStrike" dirty="0">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solidFill>
                            <a:srgbClr val="FF0000"/>
                          </a:solidFill>
                          <a:effectLst/>
                        </a:rPr>
                        <a:t>2017</a:t>
                      </a:r>
                      <a:endParaRPr lang="it-IT" sz="1800" b="1" i="0" u="none" strike="noStrike" dirty="0">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solidFill>
                            <a:srgbClr val="FF0000"/>
                          </a:solidFill>
                          <a:effectLst/>
                        </a:rPr>
                        <a:t>2018</a:t>
                      </a:r>
                      <a:endParaRPr lang="it-IT" sz="1800" b="1" i="0" u="none" strike="noStrike" dirty="0">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solidFill>
                            <a:srgbClr val="FF0000"/>
                          </a:solidFill>
                          <a:effectLst/>
                        </a:rPr>
                        <a:t>2019</a:t>
                      </a:r>
                      <a:endParaRPr lang="it-IT" sz="1800" b="1" i="0" u="none" strike="noStrike" dirty="0">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solidFill>
                            <a:srgbClr val="FF0000"/>
                          </a:solidFill>
                          <a:effectLst/>
                        </a:rPr>
                        <a:t>2020</a:t>
                      </a:r>
                      <a:endParaRPr lang="it-IT" sz="1800" b="1" i="0" u="none" strike="noStrike" dirty="0">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solidFill>
                            <a:srgbClr val="FF0000"/>
                          </a:solidFill>
                          <a:effectLst/>
                        </a:rPr>
                        <a:t>2021</a:t>
                      </a:r>
                      <a:endParaRPr lang="it-IT" sz="1800" b="1" i="0" u="none" strike="noStrike" dirty="0">
                        <a:solidFill>
                          <a:srgbClr val="FF0000"/>
                        </a:solidFill>
                        <a:effectLst/>
                        <a:latin typeface="Calibri" panose="020F0502020204030204" pitchFamily="34" charset="0"/>
                      </a:endParaRPr>
                    </a:p>
                  </a:txBody>
                  <a:tcPr marL="4896" marR="4896" marT="4896" marB="0" anchor="ctr"/>
                </a:tc>
                <a:extLst>
                  <a:ext uri="{0D108BD9-81ED-4DB2-BD59-A6C34878D82A}">
                    <a16:rowId xmlns:a16="http://schemas.microsoft.com/office/drawing/2014/main" val="1089215616"/>
                  </a:ext>
                </a:extLst>
              </a:tr>
              <a:tr h="405540">
                <a:tc>
                  <a:txBody>
                    <a:bodyPr/>
                    <a:lstStyle/>
                    <a:p>
                      <a:pPr algn="ctr" fontAlgn="b"/>
                      <a:r>
                        <a:rPr lang="it-IT" sz="1600" b="1" u="none" strike="noStrike">
                          <a:effectLst/>
                        </a:rPr>
                        <a:t> </a:t>
                      </a:r>
                      <a:endParaRPr lang="it-IT" sz="16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endParaRPr lang="it-IT" sz="1800" b="1" i="0" u="none" strike="noStrike">
                        <a:solidFill>
                          <a:srgbClr val="FF0000"/>
                        </a:solidFill>
                        <a:effectLst/>
                        <a:latin typeface="Calibri" panose="020F0502020204030204" pitchFamily="34" charset="0"/>
                      </a:endParaRPr>
                    </a:p>
                  </a:txBody>
                  <a:tcPr marL="4896" marR="4896" marT="4896" marB="0" anchor="ctr"/>
                </a:tc>
                <a:tc>
                  <a:txBody>
                    <a:bodyPr/>
                    <a:lstStyle/>
                    <a:p>
                      <a:pPr algn="ctr" fontAlgn="ctr"/>
                      <a:endParaRPr lang="it-IT" sz="1800" b="1" i="0" u="none" strike="noStrike">
                        <a:solidFill>
                          <a:srgbClr val="FF0000"/>
                        </a:solidFill>
                        <a:effectLst/>
                        <a:latin typeface="Calibri" panose="020F0502020204030204" pitchFamily="34" charset="0"/>
                      </a:endParaRPr>
                    </a:p>
                  </a:txBody>
                  <a:tcPr marL="4896" marR="4896" marT="4896" marB="0" anchor="ctr"/>
                </a:tc>
                <a:tc>
                  <a:txBody>
                    <a:bodyPr/>
                    <a:lstStyle/>
                    <a:p>
                      <a:pPr algn="ctr" fontAlgn="ctr"/>
                      <a:endParaRPr lang="it-IT" sz="1800" b="1" i="0" u="none" strike="noStrike" dirty="0">
                        <a:solidFill>
                          <a:srgbClr val="FF0000"/>
                        </a:solidFill>
                        <a:effectLst/>
                        <a:latin typeface="Calibri" panose="020F0502020204030204" pitchFamily="34" charset="0"/>
                      </a:endParaRPr>
                    </a:p>
                  </a:txBody>
                  <a:tcPr marL="4896" marR="4896" marT="4896" marB="0" anchor="ctr"/>
                </a:tc>
                <a:tc>
                  <a:txBody>
                    <a:bodyPr/>
                    <a:lstStyle/>
                    <a:p>
                      <a:pPr algn="ctr" fontAlgn="ctr"/>
                      <a:endParaRPr lang="it-IT" sz="1800" b="1" i="0" u="none" strike="noStrike">
                        <a:solidFill>
                          <a:srgbClr val="FF0000"/>
                        </a:solidFill>
                        <a:effectLst/>
                        <a:latin typeface="Calibri" panose="020F0502020204030204" pitchFamily="34" charset="0"/>
                      </a:endParaRPr>
                    </a:p>
                  </a:txBody>
                  <a:tcPr marL="4896" marR="4896" marT="4896" marB="0" anchor="ctr"/>
                </a:tc>
                <a:tc>
                  <a:txBody>
                    <a:bodyPr/>
                    <a:lstStyle/>
                    <a:p>
                      <a:pPr algn="ctr" fontAlgn="ctr"/>
                      <a:endParaRPr lang="it-IT" sz="1800" b="1" i="0" u="none" strike="noStrike" dirty="0">
                        <a:solidFill>
                          <a:srgbClr val="FF0000"/>
                        </a:solidFill>
                        <a:effectLst/>
                        <a:latin typeface="Calibri" panose="020F0502020204030204" pitchFamily="34" charset="0"/>
                      </a:endParaRPr>
                    </a:p>
                  </a:txBody>
                  <a:tcPr marL="4896" marR="4896" marT="4896" marB="0" anchor="ctr"/>
                </a:tc>
                <a:tc>
                  <a:txBody>
                    <a:bodyPr/>
                    <a:lstStyle/>
                    <a:p>
                      <a:pPr algn="ctr" fontAlgn="ctr"/>
                      <a:endParaRPr lang="it-IT" sz="1800" b="1" i="0" u="none" strike="noStrike">
                        <a:solidFill>
                          <a:srgbClr val="FF0000"/>
                        </a:solidFill>
                        <a:effectLst/>
                        <a:latin typeface="Calibri" panose="020F0502020204030204" pitchFamily="34" charset="0"/>
                      </a:endParaRPr>
                    </a:p>
                  </a:txBody>
                  <a:tcPr marL="4896" marR="4896" marT="4896" marB="0" anchor="ctr"/>
                </a:tc>
                <a:tc>
                  <a:txBody>
                    <a:bodyPr/>
                    <a:lstStyle/>
                    <a:p>
                      <a:pPr algn="ctr" fontAlgn="ctr"/>
                      <a:endParaRPr lang="it-IT" sz="1800" b="1" i="0" u="none" strike="noStrike">
                        <a:solidFill>
                          <a:srgbClr val="FF0000"/>
                        </a:solidFill>
                        <a:effectLst/>
                        <a:latin typeface="Calibri" panose="020F0502020204030204" pitchFamily="34" charset="0"/>
                      </a:endParaRPr>
                    </a:p>
                  </a:txBody>
                  <a:tcPr marL="4896" marR="4896" marT="4896" marB="0" anchor="ctr"/>
                </a:tc>
                <a:tc>
                  <a:txBody>
                    <a:bodyPr/>
                    <a:lstStyle/>
                    <a:p>
                      <a:pPr algn="ctr" fontAlgn="ctr"/>
                      <a:endParaRPr lang="it-IT" sz="1800" b="1" i="0" u="none" strike="noStrike">
                        <a:solidFill>
                          <a:srgbClr val="FF0000"/>
                        </a:solidFill>
                        <a:effectLst/>
                        <a:latin typeface="Calibri" panose="020F0502020204030204" pitchFamily="34" charset="0"/>
                      </a:endParaRPr>
                    </a:p>
                  </a:txBody>
                  <a:tcPr marL="4896" marR="4896" marT="4896" marB="0" anchor="ctr"/>
                </a:tc>
                <a:tc>
                  <a:txBody>
                    <a:bodyPr/>
                    <a:lstStyle/>
                    <a:p>
                      <a:pPr algn="ctr" fontAlgn="ctr"/>
                      <a:endParaRPr lang="it-IT" sz="1800" b="1" i="0" u="none" strike="noStrike">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 </a:t>
                      </a:r>
                      <a:endParaRPr lang="it-IT" sz="1800" b="1" i="0" u="none" strike="noStrike">
                        <a:solidFill>
                          <a:srgbClr val="FF0000"/>
                        </a:solidFill>
                        <a:effectLst/>
                        <a:latin typeface="Calibri" panose="020F0502020204030204" pitchFamily="34" charset="0"/>
                      </a:endParaRPr>
                    </a:p>
                  </a:txBody>
                  <a:tcPr marL="4896" marR="4896" marT="4896" marB="0" anchor="ctr"/>
                </a:tc>
                <a:tc>
                  <a:txBody>
                    <a:bodyPr/>
                    <a:lstStyle/>
                    <a:p>
                      <a:pPr algn="l" fontAlgn="b"/>
                      <a:r>
                        <a:rPr lang="it-IT" sz="1800" b="1" u="none" strike="noStrike">
                          <a:effectLst/>
                        </a:rPr>
                        <a:t> </a:t>
                      </a:r>
                      <a:endParaRPr lang="it-IT" sz="1800" b="1" i="0" u="none" strike="noStrike">
                        <a:solidFill>
                          <a:srgbClr val="000000"/>
                        </a:solidFill>
                        <a:effectLst/>
                        <a:latin typeface="Calibri" panose="020F0502020204030204" pitchFamily="34" charset="0"/>
                      </a:endParaRPr>
                    </a:p>
                  </a:txBody>
                  <a:tcPr marL="4896" marR="4896" marT="4896" marB="0" anchor="b"/>
                </a:tc>
                <a:tc>
                  <a:txBody>
                    <a:bodyPr/>
                    <a:lstStyle/>
                    <a:p>
                      <a:pPr algn="l" fontAlgn="b"/>
                      <a:r>
                        <a:rPr lang="it-IT" sz="1800" b="1" u="none" strike="noStrike">
                          <a:effectLst/>
                        </a:rPr>
                        <a:t> </a:t>
                      </a:r>
                      <a:endParaRPr lang="it-IT" sz="1800" b="1" i="0" u="none" strike="noStrike">
                        <a:solidFill>
                          <a:srgbClr val="000000"/>
                        </a:solidFill>
                        <a:effectLst/>
                        <a:latin typeface="Calibri" panose="020F0502020204030204" pitchFamily="34" charset="0"/>
                      </a:endParaRPr>
                    </a:p>
                  </a:txBody>
                  <a:tcPr marL="4896" marR="4896" marT="4896" marB="0" anchor="b"/>
                </a:tc>
                <a:tc>
                  <a:txBody>
                    <a:bodyPr/>
                    <a:lstStyle/>
                    <a:p>
                      <a:pPr algn="l" fontAlgn="b"/>
                      <a:r>
                        <a:rPr lang="it-IT" sz="1800" b="1" u="none" strike="noStrike">
                          <a:effectLst/>
                        </a:rPr>
                        <a:t> </a:t>
                      </a:r>
                      <a:endParaRPr lang="it-IT" sz="1800" b="1" i="0" u="none" strike="noStrike">
                        <a:solidFill>
                          <a:srgbClr val="000000"/>
                        </a:solidFill>
                        <a:effectLst/>
                        <a:latin typeface="Calibri" panose="020F0502020204030204" pitchFamily="34" charset="0"/>
                      </a:endParaRPr>
                    </a:p>
                  </a:txBody>
                  <a:tcPr marL="4896" marR="4896" marT="4896" marB="0" anchor="b"/>
                </a:tc>
                <a:tc>
                  <a:txBody>
                    <a:bodyPr/>
                    <a:lstStyle/>
                    <a:p>
                      <a:pPr algn="l" fontAlgn="b"/>
                      <a:r>
                        <a:rPr lang="it-IT" sz="1800" b="1" u="none" strike="noStrike">
                          <a:effectLst/>
                        </a:rPr>
                        <a:t> </a:t>
                      </a:r>
                      <a:endParaRPr lang="it-IT" sz="1800" b="1" i="0" u="none" strike="noStrike">
                        <a:solidFill>
                          <a:srgbClr val="000000"/>
                        </a:solidFill>
                        <a:effectLst/>
                        <a:latin typeface="Calibri" panose="020F0502020204030204" pitchFamily="34" charset="0"/>
                      </a:endParaRPr>
                    </a:p>
                  </a:txBody>
                  <a:tcPr marL="4896" marR="4896" marT="4896" marB="0" anchor="b"/>
                </a:tc>
                <a:extLst>
                  <a:ext uri="{0D108BD9-81ED-4DB2-BD59-A6C34878D82A}">
                    <a16:rowId xmlns:a16="http://schemas.microsoft.com/office/drawing/2014/main" val="2403257749"/>
                  </a:ext>
                </a:extLst>
              </a:tr>
              <a:tr h="434506">
                <a:tc>
                  <a:txBody>
                    <a:bodyPr/>
                    <a:lstStyle/>
                    <a:p>
                      <a:pPr algn="ctr" fontAlgn="b"/>
                      <a:endParaRPr lang="it-IT" sz="1600" b="1" u="none" strike="noStrike">
                        <a:solidFill>
                          <a:srgbClr val="FF0000"/>
                        </a:solidFill>
                        <a:effectLst/>
                      </a:endParaRPr>
                    </a:p>
                    <a:p>
                      <a:pPr algn="ctr" fontAlgn="b"/>
                      <a:endParaRPr lang="it-IT" sz="800" b="1" u="none" strike="noStrike">
                        <a:solidFill>
                          <a:srgbClr val="FF0000"/>
                        </a:solidFill>
                        <a:effectLst/>
                      </a:endParaRPr>
                    </a:p>
                    <a:p>
                      <a:pPr algn="ctr" fontAlgn="b"/>
                      <a:r>
                        <a:rPr lang="it-IT" sz="1600" b="1" u="none" strike="noStrike">
                          <a:solidFill>
                            <a:srgbClr val="FF0000"/>
                          </a:solidFill>
                          <a:effectLst/>
                        </a:rPr>
                        <a:t>GARANTITO</a:t>
                      </a:r>
                    </a:p>
                    <a:p>
                      <a:pPr algn="ctr" fontAlgn="b"/>
                      <a:endParaRPr lang="it-IT" sz="800" b="1" u="none" strike="noStrike">
                        <a:solidFill>
                          <a:srgbClr val="FF0000"/>
                        </a:solidFill>
                        <a:effectLst/>
                      </a:endParaRPr>
                    </a:p>
                    <a:p>
                      <a:pPr algn="ctr" fontAlgn="b"/>
                      <a:endParaRPr lang="it-IT" sz="1600" b="1" i="0" u="none" strike="noStrike">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 </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 </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 </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2,20</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effectLst/>
                        </a:rPr>
                        <a:t>3,16</a:t>
                      </a:r>
                      <a:endParaRPr lang="it-IT" sz="1800" b="1" i="0" u="none" strike="noStrike" dirty="0">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1,00</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1,44</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0,61</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 </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 </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l" fontAlgn="b"/>
                      <a:r>
                        <a:rPr lang="it-IT" sz="1800" b="1" u="none" strike="noStrike">
                          <a:effectLst/>
                        </a:rPr>
                        <a:t> </a:t>
                      </a:r>
                      <a:endParaRPr lang="it-IT" sz="1800" b="1" i="0" u="none" strike="noStrike">
                        <a:solidFill>
                          <a:srgbClr val="000000"/>
                        </a:solidFill>
                        <a:effectLst/>
                        <a:latin typeface="Calibri" panose="020F0502020204030204" pitchFamily="34" charset="0"/>
                      </a:endParaRPr>
                    </a:p>
                  </a:txBody>
                  <a:tcPr marL="4896" marR="4896" marT="4896" marB="0" anchor="b"/>
                </a:tc>
                <a:tc>
                  <a:txBody>
                    <a:bodyPr/>
                    <a:lstStyle/>
                    <a:p>
                      <a:pPr algn="l" fontAlgn="b"/>
                      <a:r>
                        <a:rPr lang="it-IT" sz="1800" b="1" u="none" strike="noStrike">
                          <a:effectLst/>
                        </a:rPr>
                        <a:t> </a:t>
                      </a:r>
                      <a:endParaRPr lang="it-IT" sz="1800" b="1" i="0" u="none" strike="noStrike">
                        <a:solidFill>
                          <a:srgbClr val="000000"/>
                        </a:solidFill>
                        <a:effectLst/>
                        <a:latin typeface="Calibri" panose="020F0502020204030204" pitchFamily="34" charset="0"/>
                      </a:endParaRPr>
                    </a:p>
                  </a:txBody>
                  <a:tcPr marL="4896" marR="4896" marT="4896" marB="0" anchor="b"/>
                </a:tc>
                <a:tc>
                  <a:txBody>
                    <a:bodyPr/>
                    <a:lstStyle/>
                    <a:p>
                      <a:pPr algn="l" fontAlgn="b"/>
                      <a:r>
                        <a:rPr lang="it-IT" sz="1800" b="1" u="none" strike="noStrike">
                          <a:effectLst/>
                        </a:rPr>
                        <a:t> </a:t>
                      </a:r>
                      <a:endParaRPr lang="it-IT" sz="1800" b="1" i="0" u="none" strike="noStrike">
                        <a:solidFill>
                          <a:srgbClr val="000000"/>
                        </a:solidFill>
                        <a:effectLst/>
                        <a:latin typeface="Calibri" panose="020F0502020204030204" pitchFamily="34" charset="0"/>
                      </a:endParaRPr>
                    </a:p>
                  </a:txBody>
                  <a:tcPr marL="4896" marR="4896" marT="4896" marB="0" anchor="b"/>
                </a:tc>
                <a:tc>
                  <a:txBody>
                    <a:bodyPr/>
                    <a:lstStyle/>
                    <a:p>
                      <a:pPr algn="l" fontAlgn="b"/>
                      <a:r>
                        <a:rPr lang="it-IT" sz="1800" b="1" u="none" strike="noStrike">
                          <a:effectLst/>
                        </a:rPr>
                        <a:t> </a:t>
                      </a:r>
                      <a:endParaRPr lang="it-IT" sz="1800" b="1" i="0" u="none" strike="noStrike">
                        <a:solidFill>
                          <a:srgbClr val="000000"/>
                        </a:solidFill>
                        <a:effectLst/>
                        <a:latin typeface="Calibri" panose="020F0502020204030204" pitchFamily="34" charset="0"/>
                      </a:endParaRPr>
                    </a:p>
                  </a:txBody>
                  <a:tcPr marL="4896" marR="4896" marT="4896" marB="0" anchor="b"/>
                </a:tc>
                <a:extLst>
                  <a:ext uri="{0D108BD9-81ED-4DB2-BD59-A6C34878D82A}">
                    <a16:rowId xmlns:a16="http://schemas.microsoft.com/office/drawing/2014/main" val="3936644690"/>
                  </a:ext>
                </a:extLst>
              </a:tr>
              <a:tr h="459336">
                <a:tc>
                  <a:txBody>
                    <a:bodyPr/>
                    <a:lstStyle/>
                    <a:p>
                      <a:pPr algn="ctr" fontAlgn="b"/>
                      <a:endParaRPr lang="it-IT" sz="1600" b="1" u="none" strike="noStrike">
                        <a:solidFill>
                          <a:srgbClr val="FF0000"/>
                        </a:solidFill>
                        <a:effectLst/>
                      </a:endParaRPr>
                    </a:p>
                    <a:p>
                      <a:pPr algn="ctr" fontAlgn="b"/>
                      <a:r>
                        <a:rPr lang="it-IT" sz="1600" b="1" u="none" strike="noStrike">
                          <a:solidFill>
                            <a:srgbClr val="FF0000"/>
                          </a:solidFill>
                          <a:effectLst/>
                        </a:rPr>
                        <a:t>SCUDO</a:t>
                      </a:r>
                    </a:p>
                    <a:p>
                      <a:pPr algn="ctr" fontAlgn="b"/>
                      <a:endParaRPr lang="it-IT" sz="800" b="1" u="none" strike="noStrike">
                        <a:solidFill>
                          <a:srgbClr val="FF0000"/>
                        </a:solidFill>
                        <a:effectLst/>
                      </a:endParaRPr>
                    </a:p>
                    <a:p>
                      <a:pPr algn="ctr" fontAlgn="b"/>
                      <a:endParaRPr lang="it-IT" sz="1600" b="1" i="0" u="none" strike="noStrike">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4,90</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3,95</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1,53</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0,49</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3,80</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1,77</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1,95</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0,90</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1,07</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0,71</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-0,70</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1,38</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1,20</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-0,50</a:t>
                      </a:r>
                      <a:endParaRPr lang="it-IT" sz="1800" b="1" i="0" u="none" strike="noStrike">
                        <a:solidFill>
                          <a:srgbClr val="000000"/>
                        </a:solidFill>
                        <a:effectLst/>
                        <a:latin typeface="Calibri" panose="020F0502020204030204" pitchFamily="34" charset="0"/>
                      </a:endParaRPr>
                    </a:p>
                  </a:txBody>
                  <a:tcPr marL="4896" marR="4896" marT="4896" marB="0" anchor="ctr"/>
                </a:tc>
                <a:extLst>
                  <a:ext uri="{0D108BD9-81ED-4DB2-BD59-A6C34878D82A}">
                    <a16:rowId xmlns:a16="http://schemas.microsoft.com/office/drawing/2014/main" val="1082747733"/>
                  </a:ext>
                </a:extLst>
              </a:tr>
              <a:tr h="496579">
                <a:tc>
                  <a:txBody>
                    <a:bodyPr/>
                    <a:lstStyle/>
                    <a:p>
                      <a:pPr algn="ctr" fontAlgn="b"/>
                      <a:endParaRPr lang="it-IT" sz="1600" b="1" u="none" strike="noStrike">
                        <a:solidFill>
                          <a:srgbClr val="FF0000"/>
                        </a:solidFill>
                        <a:effectLst/>
                      </a:endParaRPr>
                    </a:p>
                    <a:p>
                      <a:pPr algn="ctr" fontAlgn="b"/>
                      <a:r>
                        <a:rPr lang="it-IT" sz="1600" b="1" u="none" strike="noStrike">
                          <a:solidFill>
                            <a:srgbClr val="FF0000"/>
                          </a:solidFill>
                          <a:effectLst/>
                        </a:rPr>
                        <a:t>PROGRESSIONE</a:t>
                      </a:r>
                    </a:p>
                    <a:p>
                      <a:pPr algn="ctr" fontAlgn="b"/>
                      <a:endParaRPr lang="it-IT" sz="1600" b="1" u="none" strike="noStrike">
                        <a:solidFill>
                          <a:srgbClr val="FF0000"/>
                        </a:solidFill>
                        <a:effectLst/>
                      </a:endParaRPr>
                    </a:p>
                    <a:p>
                      <a:pPr algn="ctr" fontAlgn="b"/>
                      <a:endParaRPr lang="it-IT" sz="1600" b="1" i="0" u="none" strike="noStrike">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-9,00</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10,24</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6,12</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0,57</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6,68</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effectLst/>
                        </a:rPr>
                        <a:t>7,72</a:t>
                      </a:r>
                      <a:endParaRPr lang="it-IT" sz="1800" b="1" i="0" u="none" strike="noStrike" dirty="0">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4,39</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2,73</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3,45</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2,01</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-2,79</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effectLst/>
                        </a:rPr>
                        <a:t>7,76</a:t>
                      </a:r>
                      <a:endParaRPr lang="it-IT" sz="1800" b="1" i="0" u="none" strike="noStrike" dirty="0">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2,34</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7,59</a:t>
                      </a:r>
                      <a:endParaRPr lang="it-IT" sz="1800" b="1" i="0" u="none" strike="noStrike">
                        <a:solidFill>
                          <a:srgbClr val="000000"/>
                        </a:solidFill>
                        <a:effectLst/>
                        <a:latin typeface="Calibri" panose="020F0502020204030204" pitchFamily="34" charset="0"/>
                      </a:endParaRPr>
                    </a:p>
                  </a:txBody>
                  <a:tcPr marL="4896" marR="4896" marT="4896" marB="0" anchor="ctr"/>
                </a:tc>
                <a:extLst>
                  <a:ext uri="{0D108BD9-81ED-4DB2-BD59-A6C34878D82A}">
                    <a16:rowId xmlns:a16="http://schemas.microsoft.com/office/drawing/2014/main" val="4120896665"/>
                  </a:ext>
                </a:extLst>
              </a:tr>
              <a:tr h="521407">
                <a:tc>
                  <a:txBody>
                    <a:bodyPr/>
                    <a:lstStyle/>
                    <a:p>
                      <a:pPr algn="ctr" fontAlgn="b"/>
                      <a:endParaRPr lang="it-IT" sz="1600" b="1" u="none" strike="noStrike" dirty="0">
                        <a:solidFill>
                          <a:srgbClr val="FF0000"/>
                        </a:solidFill>
                        <a:effectLst/>
                      </a:endParaRPr>
                    </a:p>
                    <a:p>
                      <a:pPr algn="ctr" fontAlgn="b"/>
                      <a:r>
                        <a:rPr lang="it-IT" sz="1600" b="1" u="none" strike="noStrike" dirty="0">
                          <a:solidFill>
                            <a:srgbClr val="FF0000"/>
                          </a:solidFill>
                          <a:effectLst/>
                        </a:rPr>
                        <a:t>ESPANSIONE</a:t>
                      </a:r>
                    </a:p>
                    <a:p>
                      <a:pPr algn="ctr" fontAlgn="b"/>
                      <a:endParaRPr lang="it-IT" sz="800" b="1" i="0" u="none" strike="noStrike" dirty="0">
                        <a:solidFill>
                          <a:srgbClr val="FF0000"/>
                        </a:solidFill>
                        <a:effectLst/>
                        <a:latin typeface="Calibri" panose="020F0502020204030204" pitchFamily="34" charset="0"/>
                      </a:endParaRPr>
                    </a:p>
                    <a:p>
                      <a:pPr algn="ctr" fontAlgn="b"/>
                      <a:endParaRPr lang="it-IT" sz="1600" b="1" i="0" u="none" strike="noStrike" dirty="0">
                        <a:solidFill>
                          <a:srgbClr val="FF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-26,00</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17,25</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9,56</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-0,71</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10,66</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effectLst/>
                        </a:rPr>
                        <a:t>12,40</a:t>
                      </a:r>
                      <a:endParaRPr lang="it-IT" sz="1800" b="1" i="0" u="none" strike="noStrike" dirty="0">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effectLst/>
                        </a:rPr>
                        <a:t>12,99</a:t>
                      </a:r>
                      <a:endParaRPr lang="it-IT" sz="1800" b="1" i="0" u="none" strike="noStrike" dirty="0">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6,46</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effectLst/>
                        </a:rPr>
                        <a:t>4,35</a:t>
                      </a:r>
                      <a:endParaRPr lang="it-IT" sz="1800" b="1" i="0" u="none" strike="noStrike" dirty="0">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effectLst/>
                        </a:rPr>
                        <a:t>8,97</a:t>
                      </a:r>
                      <a:endParaRPr lang="it-IT" sz="1800" b="1" i="0" u="none" strike="noStrike" dirty="0">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a:effectLst/>
                        </a:rPr>
                        <a:t>-6,77</a:t>
                      </a:r>
                      <a:endParaRPr lang="it-IT" sz="1800" b="1" i="0" u="none" strike="noStrike">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effectLst/>
                        </a:rPr>
                        <a:t>14,26</a:t>
                      </a:r>
                      <a:endParaRPr lang="it-IT" sz="1800" b="1" i="0" u="none" strike="noStrike" dirty="0">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effectLst/>
                        </a:rPr>
                        <a:t>7,07</a:t>
                      </a:r>
                      <a:endParaRPr lang="it-IT" sz="1800" b="1" i="0" u="none" strike="noStrike" dirty="0">
                        <a:solidFill>
                          <a:srgbClr val="000000"/>
                        </a:solidFill>
                        <a:effectLst/>
                        <a:latin typeface="Calibri" panose="020F0502020204030204" pitchFamily="34" charset="0"/>
                      </a:endParaRPr>
                    </a:p>
                  </a:txBody>
                  <a:tcPr marL="4896" marR="4896" marT="4896" marB="0" anchor="ctr"/>
                </a:tc>
                <a:tc>
                  <a:txBody>
                    <a:bodyPr/>
                    <a:lstStyle/>
                    <a:p>
                      <a:pPr algn="ctr" fontAlgn="ctr"/>
                      <a:r>
                        <a:rPr lang="it-IT" sz="1800" b="1" u="none" strike="noStrike" dirty="0">
                          <a:effectLst/>
                        </a:rPr>
                        <a:t>14,51</a:t>
                      </a:r>
                      <a:endParaRPr lang="it-IT" sz="1800" b="1" i="0" u="none" strike="noStrike" dirty="0">
                        <a:solidFill>
                          <a:srgbClr val="000000"/>
                        </a:solidFill>
                        <a:effectLst/>
                        <a:latin typeface="Calibri" panose="020F0502020204030204" pitchFamily="34" charset="0"/>
                      </a:endParaRPr>
                    </a:p>
                  </a:txBody>
                  <a:tcPr marL="4896" marR="4896" marT="4896" marB="0" anchor="ctr"/>
                </a:tc>
                <a:extLst>
                  <a:ext uri="{0D108BD9-81ED-4DB2-BD59-A6C34878D82A}">
                    <a16:rowId xmlns:a16="http://schemas.microsoft.com/office/drawing/2014/main" val="1440998309"/>
                  </a:ext>
                </a:extLst>
              </a:tr>
            </a:tbl>
          </a:graphicData>
        </a:graphic>
      </p:graphicFrame>
    </p:spTree>
    <p:extLst>
      <p:ext uri="{BB962C8B-B14F-4D97-AF65-F5344CB8AC3E}">
        <p14:creationId xmlns:p14="http://schemas.microsoft.com/office/powerpoint/2010/main" val="2805067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4">
            <a:extLst>
              <a:ext uri="{FF2B5EF4-FFF2-40B4-BE49-F238E27FC236}">
                <a16:creationId xmlns:a16="http://schemas.microsoft.com/office/drawing/2014/main" id="{81C6AC75-BEAA-4849-B5D1-F7BCD218EA45}"/>
              </a:ext>
            </a:extLst>
          </p:cNvPr>
          <p:cNvGraphicFramePr>
            <a:graphicFrameLocks noGrp="1"/>
          </p:cNvGraphicFramePr>
          <p:nvPr>
            <p:extLst>
              <p:ext uri="{D42A27DB-BD31-4B8C-83A1-F6EECF244321}">
                <p14:modId xmlns:p14="http://schemas.microsoft.com/office/powerpoint/2010/main" val="2472157839"/>
              </p:ext>
            </p:extLst>
          </p:nvPr>
        </p:nvGraphicFramePr>
        <p:xfrm>
          <a:off x="1958370" y="1849158"/>
          <a:ext cx="9222058" cy="4150200"/>
        </p:xfrm>
        <a:graphic>
          <a:graphicData uri="http://schemas.openxmlformats.org/drawingml/2006/table">
            <a:tbl>
              <a:tblPr firstRow="1" bandRow="1">
                <a:tableStyleId>{5C22544A-7EE6-4342-B048-85BDC9FD1C3A}</a:tableStyleId>
              </a:tblPr>
              <a:tblGrid>
                <a:gridCol w="5856669">
                  <a:extLst>
                    <a:ext uri="{9D8B030D-6E8A-4147-A177-3AD203B41FA5}">
                      <a16:colId xmlns:a16="http://schemas.microsoft.com/office/drawing/2014/main" val="2556696123"/>
                    </a:ext>
                  </a:extLst>
                </a:gridCol>
                <a:gridCol w="3365389">
                  <a:extLst>
                    <a:ext uri="{9D8B030D-6E8A-4147-A177-3AD203B41FA5}">
                      <a16:colId xmlns:a16="http://schemas.microsoft.com/office/drawing/2014/main" val="3248054927"/>
                    </a:ext>
                  </a:extLst>
                </a:gridCol>
              </a:tblGrid>
              <a:tr h="1074801">
                <a:tc>
                  <a:txBody>
                    <a:bodyPr/>
                    <a:lstStyle/>
                    <a:p>
                      <a:pPr algn="ctr"/>
                      <a:r>
                        <a:rPr lang="it-IT" sz="2400" dirty="0"/>
                        <a:t>GENNAIO – LUGLIO 2023</a:t>
                      </a:r>
                    </a:p>
                  </a:txBody>
                  <a:tcPr/>
                </a:tc>
                <a:tc>
                  <a:txBody>
                    <a:bodyPr/>
                    <a:lstStyle/>
                    <a:p>
                      <a:pPr algn="ctr"/>
                      <a:r>
                        <a:rPr lang="it-IT" sz="2000" dirty="0"/>
                        <a:t>2023</a:t>
                      </a:r>
                      <a:endParaRPr lang="it-IT" sz="2400" dirty="0"/>
                    </a:p>
                  </a:txBody>
                  <a:tcPr/>
                </a:tc>
                <a:extLst>
                  <a:ext uri="{0D108BD9-81ED-4DB2-BD59-A6C34878D82A}">
                    <a16:rowId xmlns:a16="http://schemas.microsoft.com/office/drawing/2014/main" val="3195684645"/>
                  </a:ext>
                </a:extLst>
              </a:tr>
              <a:tr h="1025133">
                <a:tc>
                  <a:txBody>
                    <a:bodyPr/>
                    <a:lstStyle/>
                    <a:p>
                      <a:pPr algn="ctr">
                        <a:lnSpc>
                          <a:spcPct val="150000"/>
                        </a:lnSpc>
                      </a:pPr>
                      <a:r>
                        <a:rPr lang="it-IT" sz="3600" b="1" dirty="0">
                          <a:solidFill>
                            <a:srgbClr val="C00000"/>
                          </a:solidFill>
                        </a:rPr>
                        <a:t>SCUDO</a:t>
                      </a:r>
                    </a:p>
                  </a:txBody>
                  <a:tcPr/>
                </a:tc>
                <a:tc>
                  <a:txBody>
                    <a:bodyPr/>
                    <a:lstStyle/>
                    <a:p>
                      <a:pPr algn="ctr" fontAlgn="ctr"/>
                      <a:r>
                        <a:rPr lang="it-IT" sz="3600" b="1" i="0" u="none" strike="noStrike" dirty="0">
                          <a:solidFill>
                            <a:srgbClr val="000000"/>
                          </a:solidFill>
                          <a:effectLst/>
                          <a:latin typeface="Calibri" panose="020F0502020204030204" pitchFamily="34" charset="0"/>
                        </a:rPr>
                        <a:t>0,90%</a:t>
                      </a:r>
                    </a:p>
                  </a:txBody>
                  <a:tcPr marL="9525" marR="9525" marT="9525" marB="0" anchor="ctr"/>
                </a:tc>
                <a:extLst>
                  <a:ext uri="{0D108BD9-81ED-4DB2-BD59-A6C34878D82A}">
                    <a16:rowId xmlns:a16="http://schemas.microsoft.com/office/drawing/2014/main" val="2830359650"/>
                  </a:ext>
                </a:extLst>
              </a:tr>
              <a:tr h="1025133">
                <a:tc>
                  <a:txBody>
                    <a:bodyPr/>
                    <a:lstStyle/>
                    <a:p>
                      <a:pPr algn="ctr">
                        <a:lnSpc>
                          <a:spcPct val="150000"/>
                        </a:lnSpc>
                      </a:pPr>
                      <a:r>
                        <a:rPr lang="it-IT" sz="3600" b="1" dirty="0">
                          <a:solidFill>
                            <a:srgbClr val="C00000"/>
                          </a:solidFill>
                        </a:rPr>
                        <a:t>PROGRESSIONE</a:t>
                      </a:r>
                    </a:p>
                  </a:txBody>
                  <a:tcPr/>
                </a:tc>
                <a:tc>
                  <a:txBody>
                    <a:bodyPr/>
                    <a:lstStyle/>
                    <a:p>
                      <a:pPr algn="ctr" fontAlgn="ctr"/>
                      <a:r>
                        <a:rPr lang="it-IT" sz="3600" b="1" i="0" u="none" strike="noStrike" dirty="0">
                          <a:solidFill>
                            <a:srgbClr val="000000"/>
                          </a:solidFill>
                          <a:effectLst/>
                          <a:latin typeface="Calibri" panose="020F0502020204030204" pitchFamily="34" charset="0"/>
                        </a:rPr>
                        <a:t>2,50%</a:t>
                      </a:r>
                    </a:p>
                  </a:txBody>
                  <a:tcPr marL="9525" marR="9525" marT="9525" marB="0" anchor="ctr"/>
                </a:tc>
                <a:extLst>
                  <a:ext uri="{0D108BD9-81ED-4DB2-BD59-A6C34878D82A}">
                    <a16:rowId xmlns:a16="http://schemas.microsoft.com/office/drawing/2014/main" val="76783726"/>
                  </a:ext>
                </a:extLst>
              </a:tr>
              <a:tr h="1025133">
                <a:tc>
                  <a:txBody>
                    <a:bodyPr/>
                    <a:lstStyle/>
                    <a:p>
                      <a:pPr lvl="0" algn="ctr">
                        <a:lnSpc>
                          <a:spcPct val="150000"/>
                        </a:lnSpc>
                      </a:pPr>
                      <a:r>
                        <a:rPr lang="it-IT" sz="3600" b="1" dirty="0">
                          <a:solidFill>
                            <a:srgbClr val="C00000"/>
                          </a:solidFill>
                        </a:rPr>
                        <a:t>ESPANSIONE</a:t>
                      </a:r>
                    </a:p>
                  </a:txBody>
                  <a:tcPr/>
                </a:tc>
                <a:tc>
                  <a:txBody>
                    <a:bodyPr/>
                    <a:lstStyle/>
                    <a:p>
                      <a:pPr algn="ctr" fontAlgn="ctr"/>
                      <a:r>
                        <a:rPr lang="it-IT" sz="3600" b="1" i="0" u="none" strike="noStrike" dirty="0">
                          <a:solidFill>
                            <a:srgbClr val="000000"/>
                          </a:solidFill>
                          <a:effectLst/>
                          <a:latin typeface="Calibri" panose="020F0502020204030204" pitchFamily="34" charset="0"/>
                        </a:rPr>
                        <a:t>4,30%</a:t>
                      </a:r>
                    </a:p>
                  </a:txBody>
                  <a:tcPr marL="9525" marR="9525" marT="9525" marB="0" anchor="ctr"/>
                </a:tc>
                <a:extLst>
                  <a:ext uri="{0D108BD9-81ED-4DB2-BD59-A6C34878D82A}">
                    <a16:rowId xmlns:a16="http://schemas.microsoft.com/office/drawing/2014/main" val="1933485311"/>
                  </a:ext>
                </a:extLst>
              </a:tr>
            </a:tbl>
          </a:graphicData>
        </a:graphic>
      </p:graphicFrame>
      <p:sp>
        <p:nvSpPr>
          <p:cNvPr id="5" name="CasellaDiTesto 4">
            <a:extLst>
              <a:ext uri="{FF2B5EF4-FFF2-40B4-BE49-F238E27FC236}">
                <a16:creationId xmlns:a16="http://schemas.microsoft.com/office/drawing/2014/main" id="{B5AD5D7B-D79B-4F7A-8ABF-9BEFAA99CAAD}"/>
              </a:ext>
            </a:extLst>
          </p:cNvPr>
          <p:cNvSpPr txBox="1"/>
          <p:nvPr/>
        </p:nvSpPr>
        <p:spPr>
          <a:xfrm>
            <a:off x="1106632" y="555609"/>
            <a:ext cx="10925534" cy="1015663"/>
          </a:xfrm>
          <a:prstGeom prst="rect">
            <a:avLst/>
          </a:prstGeom>
          <a:noFill/>
        </p:spPr>
        <p:txBody>
          <a:bodyPr wrap="square" rtlCol="0">
            <a:spAutoFit/>
          </a:bodyPr>
          <a:lstStyle/>
          <a:p>
            <a:r>
              <a:rPr lang="it-IT" sz="6000" b="1" dirty="0">
                <a:solidFill>
                  <a:schemeClr val="accent1"/>
                </a:solidFill>
                <a:latin typeface="+mj-lt"/>
                <a:ea typeface="+mj-ea"/>
                <a:cs typeface="+mj-cs"/>
              </a:rPr>
              <a:t>Performance</a:t>
            </a:r>
            <a:r>
              <a:rPr lang="it-IT" sz="6000" b="1" dirty="0">
                <a:solidFill>
                  <a:srgbClr val="4F81BD">
                    <a:lumMod val="75000"/>
                  </a:srgbClr>
                </a:solidFill>
                <a:latin typeface="Arial" panose="020B0604020202020204" pitchFamily="34" charset="0"/>
                <a:ea typeface="+mj-ea"/>
                <a:cs typeface="Arial" panose="020B0604020202020204" pitchFamily="34" charset="0"/>
              </a:rPr>
              <a:t> </a:t>
            </a:r>
            <a:r>
              <a:rPr lang="it-IT" sz="6000" b="1" dirty="0">
                <a:solidFill>
                  <a:schemeClr val="accent1"/>
                </a:solidFill>
                <a:latin typeface="+mj-lt"/>
                <a:ea typeface="+mj-ea"/>
                <a:cs typeface="+mj-cs"/>
              </a:rPr>
              <a:t>nette di </a:t>
            </a:r>
            <a:r>
              <a:rPr lang="it-IT" sz="6000" b="1" dirty="0" err="1">
                <a:solidFill>
                  <a:schemeClr val="accent1"/>
                </a:solidFill>
                <a:latin typeface="+mj-lt"/>
                <a:ea typeface="+mj-ea"/>
                <a:cs typeface="+mj-cs"/>
              </a:rPr>
              <a:t>FondoSanità</a:t>
            </a:r>
            <a:endParaRPr lang="it-IT" sz="6000" b="1" dirty="0">
              <a:solidFill>
                <a:schemeClr val="accent1"/>
              </a:solidFill>
              <a:latin typeface="+mj-lt"/>
              <a:ea typeface="+mj-ea"/>
              <a:cs typeface="+mj-cs"/>
            </a:endParaRPr>
          </a:p>
        </p:txBody>
      </p:sp>
      <p:pic>
        <p:nvPicPr>
          <p:cNvPr id="6" name="Immagine 5">
            <a:extLst>
              <a:ext uri="{FF2B5EF4-FFF2-40B4-BE49-F238E27FC236}">
                <a16:creationId xmlns:a16="http://schemas.microsoft.com/office/drawing/2014/main" id="{7A5588C6-308D-4F12-A676-A9D57323CC58}"/>
              </a:ext>
            </a:extLst>
          </p:cNvPr>
          <p:cNvPicPr>
            <a:picLocks noChangeAspect="1"/>
          </p:cNvPicPr>
          <p:nvPr/>
        </p:nvPicPr>
        <p:blipFill>
          <a:blip r:embed="rId3"/>
          <a:stretch>
            <a:fillRect/>
          </a:stretch>
        </p:blipFill>
        <p:spPr>
          <a:xfrm>
            <a:off x="26632" y="19251"/>
            <a:ext cx="1080000" cy="798671"/>
          </a:xfrm>
          <a:prstGeom prst="rect">
            <a:avLst/>
          </a:prstGeom>
        </p:spPr>
      </p:pic>
    </p:spTree>
    <p:extLst>
      <p:ext uri="{BB962C8B-B14F-4D97-AF65-F5344CB8AC3E}">
        <p14:creationId xmlns:p14="http://schemas.microsoft.com/office/powerpoint/2010/main" val="4223753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59186C-8631-4189-A5F8-7D15D429CF28}"/>
              </a:ext>
            </a:extLst>
          </p:cNvPr>
          <p:cNvSpPr>
            <a:spLocks noGrp="1"/>
          </p:cNvSpPr>
          <p:nvPr>
            <p:ph type="title"/>
          </p:nvPr>
        </p:nvSpPr>
        <p:spPr>
          <a:xfrm>
            <a:off x="838200" y="165100"/>
            <a:ext cx="10515600" cy="1325563"/>
          </a:xfrm>
        </p:spPr>
        <p:txBody>
          <a:bodyPr/>
          <a:lstStyle/>
          <a:p>
            <a:pPr algn="ctr"/>
            <a:r>
              <a:rPr lang="it-IT" sz="5400" b="1" dirty="0">
                <a:solidFill>
                  <a:schemeClr val="accent1"/>
                </a:solidFill>
              </a:rPr>
              <a:t>Media rendimenti ultimi 5 anni</a:t>
            </a:r>
          </a:p>
        </p:txBody>
      </p:sp>
      <p:pic>
        <p:nvPicPr>
          <p:cNvPr id="4" name="Immagine 3">
            <a:extLst>
              <a:ext uri="{FF2B5EF4-FFF2-40B4-BE49-F238E27FC236}">
                <a16:creationId xmlns:a16="http://schemas.microsoft.com/office/drawing/2014/main" id="{0F92761B-9DF0-4F55-A20E-41C455BBEE7D}"/>
              </a:ext>
            </a:extLst>
          </p:cNvPr>
          <p:cNvPicPr>
            <a:picLocks noChangeAspect="1"/>
          </p:cNvPicPr>
          <p:nvPr/>
        </p:nvPicPr>
        <p:blipFill>
          <a:blip r:embed="rId2"/>
          <a:stretch>
            <a:fillRect/>
          </a:stretch>
        </p:blipFill>
        <p:spPr>
          <a:xfrm>
            <a:off x="26632" y="19251"/>
            <a:ext cx="1080000" cy="798671"/>
          </a:xfrm>
          <a:prstGeom prst="rect">
            <a:avLst/>
          </a:prstGeom>
        </p:spPr>
      </p:pic>
      <p:graphicFrame>
        <p:nvGraphicFramePr>
          <p:cNvPr id="5" name="Tabella 4">
            <a:extLst>
              <a:ext uri="{FF2B5EF4-FFF2-40B4-BE49-F238E27FC236}">
                <a16:creationId xmlns:a16="http://schemas.microsoft.com/office/drawing/2014/main" id="{1A37C8D9-8B23-480E-88E4-0BE14B5808FD}"/>
              </a:ext>
            </a:extLst>
          </p:cNvPr>
          <p:cNvGraphicFramePr>
            <a:graphicFrameLocks noGrp="1"/>
          </p:cNvGraphicFramePr>
          <p:nvPr/>
        </p:nvGraphicFramePr>
        <p:xfrm>
          <a:off x="2363470" y="1939766"/>
          <a:ext cx="7465060" cy="3932555"/>
        </p:xfrm>
        <a:graphic>
          <a:graphicData uri="http://schemas.openxmlformats.org/drawingml/2006/table">
            <a:tbl>
              <a:tblPr firstRow="1" firstCol="1" bandRow="1"/>
              <a:tblGrid>
                <a:gridCol w="4127500">
                  <a:extLst>
                    <a:ext uri="{9D8B030D-6E8A-4147-A177-3AD203B41FA5}">
                      <a16:colId xmlns:a16="http://schemas.microsoft.com/office/drawing/2014/main" val="1151675142"/>
                    </a:ext>
                  </a:extLst>
                </a:gridCol>
                <a:gridCol w="3337560">
                  <a:extLst>
                    <a:ext uri="{9D8B030D-6E8A-4147-A177-3AD203B41FA5}">
                      <a16:colId xmlns:a16="http://schemas.microsoft.com/office/drawing/2014/main" val="1498902683"/>
                    </a:ext>
                  </a:extLst>
                </a:gridCol>
              </a:tblGrid>
              <a:tr h="1496060">
                <a:tc>
                  <a:txBody>
                    <a:bodyPr/>
                    <a:lstStyle/>
                    <a:p>
                      <a:pPr algn="l">
                        <a:lnSpc>
                          <a:spcPct val="107000"/>
                        </a:lnSpc>
                      </a:pPr>
                      <a:endParaRPr lang="it-IT" sz="1100" dirty="0">
                        <a:effectLst/>
                        <a:latin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gn="ctr">
                        <a:lnSpc>
                          <a:spcPct val="106000"/>
                        </a:lnSpc>
                        <a:spcAft>
                          <a:spcPts val="800"/>
                        </a:spcAft>
                      </a:pPr>
                      <a:r>
                        <a:rPr lang="en-US" sz="3200" b="1" kern="100" dirty="0" err="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Ultimi</a:t>
                      </a:r>
                      <a:r>
                        <a:rPr lang="en-US" sz="3200" b="1" kern="1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5 anni</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pPr>
                      <a:r>
                        <a:rPr lang="en-US" sz="3200" b="1" kern="1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(2017 – 2021)</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667603242"/>
                  </a:ext>
                </a:extLst>
              </a:tr>
              <a:tr h="724535">
                <a:tc>
                  <a:txBody>
                    <a:bodyPr/>
                    <a:lstStyle/>
                    <a:p>
                      <a:pPr algn="l">
                        <a:lnSpc>
                          <a:spcPct val="106000"/>
                        </a:lnSpc>
                        <a:spcAft>
                          <a:spcPts val="800"/>
                        </a:spcAft>
                      </a:pPr>
                      <a:r>
                        <a:rPr lang="en-US" sz="3600" b="1" kern="1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SCUDO</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06000"/>
                        </a:lnSpc>
                        <a:spcAft>
                          <a:spcPts val="800"/>
                        </a:spcAft>
                      </a:pPr>
                      <a:r>
                        <a:rPr lang="en-US" sz="3600" kern="100"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0,42</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881175283"/>
                  </a:ext>
                </a:extLst>
              </a:tr>
              <a:tr h="828040">
                <a:tc>
                  <a:txBody>
                    <a:bodyPr/>
                    <a:lstStyle/>
                    <a:p>
                      <a:pPr algn="l">
                        <a:lnSpc>
                          <a:spcPct val="106000"/>
                        </a:lnSpc>
                        <a:spcAft>
                          <a:spcPts val="800"/>
                        </a:spcAft>
                      </a:pPr>
                      <a:r>
                        <a:rPr lang="en-US" sz="3600" b="1" kern="1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PROGRESSIONE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06000"/>
                        </a:lnSpc>
                        <a:spcAft>
                          <a:spcPts val="800"/>
                        </a:spcAft>
                      </a:pPr>
                      <a:r>
                        <a:rPr lang="en-US" sz="3600" kern="100"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3,38</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2705564335"/>
                  </a:ext>
                </a:extLst>
              </a:tr>
              <a:tr h="883920">
                <a:tc>
                  <a:txBody>
                    <a:bodyPr/>
                    <a:lstStyle/>
                    <a:p>
                      <a:pPr algn="l">
                        <a:lnSpc>
                          <a:spcPct val="106000"/>
                        </a:lnSpc>
                        <a:spcAft>
                          <a:spcPts val="800"/>
                        </a:spcAft>
                      </a:pPr>
                      <a:r>
                        <a:rPr lang="en-US" sz="3600" b="1" kern="1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ESPANSIONE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06000"/>
                        </a:lnSpc>
                        <a:spcAft>
                          <a:spcPts val="800"/>
                        </a:spcAft>
                      </a:pPr>
                      <a:r>
                        <a:rPr lang="en-US" sz="3600" kern="100">
                          <a:solidFill>
                            <a:srgbClr val="2F5496"/>
                          </a:solidFill>
                          <a:effectLst/>
                          <a:latin typeface="Arial" panose="020B0604020202020204" pitchFamily="34" charset="0"/>
                          <a:ea typeface="Calibri" panose="020F0502020204030204" pitchFamily="34" charset="0"/>
                          <a:cs typeface="Times New Roman" panose="02020603050405020304" pitchFamily="18" charset="0"/>
                        </a:rPr>
                        <a:t>7,61</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574991443"/>
                  </a:ext>
                </a:extLst>
              </a:tr>
            </a:tbl>
          </a:graphicData>
        </a:graphic>
      </p:graphicFrame>
    </p:spTree>
    <p:extLst>
      <p:ext uri="{BB962C8B-B14F-4D97-AF65-F5344CB8AC3E}">
        <p14:creationId xmlns:p14="http://schemas.microsoft.com/office/powerpoint/2010/main" val="2163518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olo 1">
            <a:extLst>
              <a:ext uri="{FF2B5EF4-FFF2-40B4-BE49-F238E27FC236}">
                <a16:creationId xmlns:a16="http://schemas.microsoft.com/office/drawing/2014/main" id="{48BEFB24-0E7F-2C42-8721-0EDDDAEF41E7}"/>
              </a:ext>
            </a:extLst>
          </p:cNvPr>
          <p:cNvSpPr>
            <a:spLocks noGrp="1"/>
          </p:cNvSpPr>
          <p:nvPr>
            <p:ph type="ctrTitle"/>
          </p:nvPr>
        </p:nvSpPr>
        <p:spPr>
          <a:xfrm>
            <a:off x="2693989" y="284164"/>
            <a:ext cx="6726237" cy="1470025"/>
          </a:xfrm>
        </p:spPr>
        <p:txBody>
          <a:bodyPr/>
          <a:lstStyle/>
          <a:p>
            <a:pPr eaLnBrk="1" hangingPunct="1"/>
            <a:r>
              <a:rPr lang="it-IT" altLang="it-IT" sz="3600" b="1">
                <a:solidFill>
                  <a:srgbClr val="336699"/>
                </a:solidFill>
                <a:latin typeface="Arial" panose="020B0604020202020204" pitchFamily="34" charset="0"/>
                <a:cs typeface="Arial" panose="020B0604020202020204" pitchFamily="34" charset="0"/>
              </a:rPr>
              <a:t>PERCHÈ SCEGLIERE UN FONDO CHIUSO?</a:t>
            </a:r>
          </a:p>
        </p:txBody>
      </p:sp>
      <p:sp>
        <p:nvSpPr>
          <p:cNvPr id="83970" name="Sottotitolo 2">
            <a:extLst>
              <a:ext uri="{FF2B5EF4-FFF2-40B4-BE49-F238E27FC236}">
                <a16:creationId xmlns:a16="http://schemas.microsoft.com/office/drawing/2014/main" id="{9055EF42-246F-5A45-8EFF-92589FF6D868}"/>
              </a:ext>
            </a:extLst>
          </p:cNvPr>
          <p:cNvSpPr>
            <a:spLocks noGrp="1"/>
          </p:cNvSpPr>
          <p:nvPr>
            <p:ph type="subTitle" idx="1"/>
          </p:nvPr>
        </p:nvSpPr>
        <p:spPr>
          <a:xfrm>
            <a:off x="2063750" y="2133600"/>
            <a:ext cx="8904288" cy="3873500"/>
          </a:xfrm>
        </p:spPr>
        <p:txBody>
          <a:bodyPr/>
          <a:lstStyle/>
          <a:p>
            <a:pPr marL="457200" indent="-457200" algn="l">
              <a:buClr>
                <a:srgbClr val="FFCC00"/>
              </a:buClr>
              <a:buFont typeface="Wingdings" pitchFamily="2" charset="2"/>
              <a:buChar char="v"/>
            </a:pPr>
            <a:r>
              <a:rPr lang="it-IT" altLang="it-IT" sz="2800">
                <a:solidFill>
                  <a:srgbClr val="336699"/>
                </a:solidFill>
                <a:latin typeface="Arial" panose="020B0604020202020204" pitchFamily="34" charset="0"/>
                <a:cs typeface="Arial" panose="020B0604020202020204" pitchFamily="34" charset="0"/>
              </a:rPr>
              <a:t>Perché non persegue fini di lucro;</a:t>
            </a:r>
          </a:p>
          <a:p>
            <a:pPr marL="457200" indent="-457200" algn="l">
              <a:buClr>
                <a:srgbClr val="FFCC00"/>
              </a:buClr>
              <a:buFont typeface="Wingdings" pitchFamily="2" charset="2"/>
              <a:buChar char="v"/>
            </a:pPr>
            <a:endParaRPr lang="it-IT" altLang="it-IT" sz="2800">
              <a:solidFill>
                <a:srgbClr val="898989"/>
              </a:solidFill>
              <a:latin typeface="Arial" panose="020B0604020202020204" pitchFamily="34" charset="0"/>
              <a:cs typeface="Arial" panose="020B0604020202020204" pitchFamily="34" charset="0"/>
            </a:endParaRPr>
          </a:p>
          <a:p>
            <a:pPr marL="457200" indent="-457200" algn="l">
              <a:buClr>
                <a:srgbClr val="FFCC00"/>
              </a:buClr>
              <a:buFont typeface="Wingdings" pitchFamily="2" charset="2"/>
              <a:buChar char="v"/>
            </a:pPr>
            <a:r>
              <a:rPr lang="it-IT" altLang="it-IT" sz="2800">
                <a:solidFill>
                  <a:srgbClr val="336699"/>
                </a:solidFill>
                <a:latin typeface="Arial" panose="020B0604020202020204" pitchFamily="34" charset="0"/>
                <a:cs typeface="Arial" panose="020B0604020202020204" pitchFamily="34" charset="0"/>
              </a:rPr>
              <a:t>La gestione amministrativa e finanziaria dei fondi chiusi costa meno;</a:t>
            </a:r>
          </a:p>
          <a:p>
            <a:pPr marL="457200" indent="-457200" algn="l">
              <a:buClr>
                <a:srgbClr val="FFCC00"/>
              </a:buClr>
              <a:buFont typeface="Wingdings" pitchFamily="2" charset="2"/>
              <a:buChar char="v"/>
            </a:pPr>
            <a:endParaRPr lang="it-IT" altLang="it-IT" sz="2800">
              <a:solidFill>
                <a:srgbClr val="898989"/>
              </a:solidFill>
              <a:latin typeface="Arial" panose="020B0604020202020204" pitchFamily="34" charset="0"/>
              <a:cs typeface="Arial" panose="020B0604020202020204" pitchFamily="34" charset="0"/>
            </a:endParaRPr>
          </a:p>
          <a:p>
            <a:pPr marL="457200" indent="-457200" algn="l">
              <a:buClr>
                <a:srgbClr val="FFCC00"/>
              </a:buClr>
              <a:buFont typeface="Wingdings" pitchFamily="2" charset="2"/>
              <a:buChar char="v"/>
            </a:pPr>
            <a:r>
              <a:rPr lang="it-IT" altLang="it-IT" sz="2800">
                <a:solidFill>
                  <a:srgbClr val="336699"/>
                </a:solidFill>
                <a:latin typeface="Arial" panose="020B0604020202020204" pitchFamily="34" charset="0"/>
                <a:cs typeface="Arial" panose="020B0604020202020204" pitchFamily="34" charset="0"/>
              </a:rPr>
              <a:t>I rendimenti finali netti sono più elevati: non deve remunerare promotori e venditori.</a:t>
            </a:r>
          </a:p>
        </p:txBody>
      </p:sp>
      <p:pic>
        <p:nvPicPr>
          <p:cNvPr id="83971" name="Immagine 4">
            <a:extLst>
              <a:ext uri="{FF2B5EF4-FFF2-40B4-BE49-F238E27FC236}">
                <a16:creationId xmlns:a16="http://schemas.microsoft.com/office/drawing/2014/main" id="{6CEF253D-3A60-CF4B-B2A6-0C0C83056D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Immagine 10">
            <a:extLst>
              <a:ext uri="{FF2B5EF4-FFF2-40B4-BE49-F238E27FC236}">
                <a16:creationId xmlns:a16="http://schemas.microsoft.com/office/drawing/2014/main" id="{387C274E-9F39-0F4F-87CB-98C01E4A9D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75726" y="-6350"/>
            <a:ext cx="17557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2">
            <a:extLst>
              <a:ext uri="{FF2B5EF4-FFF2-40B4-BE49-F238E27FC236}">
                <a16:creationId xmlns:a16="http://schemas.microsoft.com/office/drawing/2014/main" id="{AB83A084-8588-CD4F-9D3B-8FB6DF56FF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249" y="115888"/>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04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7041" name="Immagine 2">
            <a:extLst>
              <a:ext uri="{FF2B5EF4-FFF2-40B4-BE49-F238E27FC236}">
                <a16:creationId xmlns:a16="http://schemas.microsoft.com/office/drawing/2014/main" id="{09F48DD0-2B12-054C-9305-6311A46A76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itolo 4">
            <a:extLst>
              <a:ext uri="{FF2B5EF4-FFF2-40B4-BE49-F238E27FC236}">
                <a16:creationId xmlns:a16="http://schemas.microsoft.com/office/drawing/2014/main" id="{B87CF2E5-F8BA-934C-BEC7-3B8FDF6CF73C}"/>
              </a:ext>
            </a:extLst>
          </p:cNvPr>
          <p:cNvSpPr>
            <a:spLocks noGrp="1"/>
          </p:cNvSpPr>
          <p:nvPr>
            <p:ph type="title"/>
          </p:nvPr>
        </p:nvSpPr>
        <p:spPr>
          <a:xfrm>
            <a:off x="1981200" y="17463"/>
            <a:ext cx="8229600" cy="1143000"/>
          </a:xfrm>
        </p:spPr>
        <p:txBody>
          <a:bodyPr/>
          <a:lstStyle/>
          <a:p>
            <a:pPr eaLnBrk="1" hangingPunct="1"/>
            <a:r>
              <a:rPr lang="it-IT" altLang="it-IT" b="1">
                <a:solidFill>
                  <a:srgbClr val="336699"/>
                </a:solidFill>
                <a:latin typeface="Arial" panose="020B0604020202020204" pitchFamily="34" charset="0"/>
                <a:cs typeface="Arial" panose="020B0604020202020204" pitchFamily="34" charset="0"/>
              </a:rPr>
              <a:t>Il messaggio </a:t>
            </a:r>
          </a:p>
        </p:txBody>
      </p:sp>
      <p:sp>
        <p:nvSpPr>
          <p:cNvPr id="6" name="CasellaDiTesto 5">
            <a:extLst>
              <a:ext uri="{FF2B5EF4-FFF2-40B4-BE49-F238E27FC236}">
                <a16:creationId xmlns:a16="http://schemas.microsoft.com/office/drawing/2014/main" id="{85FAF919-EA9E-D544-AF73-3081458DAB7B}"/>
              </a:ext>
            </a:extLst>
          </p:cNvPr>
          <p:cNvSpPr txBox="1"/>
          <p:nvPr/>
        </p:nvSpPr>
        <p:spPr>
          <a:xfrm>
            <a:off x="2063751" y="1049338"/>
            <a:ext cx="8194675" cy="2779712"/>
          </a:xfrm>
          <a:prstGeom prst="rect">
            <a:avLst/>
          </a:prstGeom>
          <a:noFill/>
        </p:spPr>
        <p:txBody>
          <a:bodyPr>
            <a:spAutoFit/>
          </a:bodyPr>
          <a:lstStyle>
            <a:lvl1pPr marL="457200" indent="-4572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0000"/>
              </a:lnSpc>
              <a:buClr>
                <a:srgbClr val="FFCC00"/>
              </a:buClr>
              <a:buFont typeface="Wingdings" pitchFamily="2" charset="2"/>
              <a:buChar char="v"/>
              <a:defRPr/>
            </a:pPr>
            <a:r>
              <a:rPr lang="it-IT" altLang="it-IT" sz="2400">
                <a:solidFill>
                  <a:srgbClr val="336699"/>
                </a:solidFill>
                <a:effectLst>
                  <a:outerShdw blurRad="38100" dist="38100" dir="2700000" algn="tl">
                    <a:srgbClr val="C0C0C0"/>
                  </a:outerShdw>
                </a:effectLst>
                <a:latin typeface="Arial" panose="020B0604020202020204" pitchFamily="34" charset="0"/>
                <a:cs typeface="Arial" panose="020B0604020202020204" pitchFamily="34" charset="0"/>
              </a:rPr>
              <a:t>la previdenza è un problema critico per l’intera professione</a:t>
            </a:r>
          </a:p>
          <a:p>
            <a:pPr eaLnBrk="1" hangingPunct="1">
              <a:lnSpc>
                <a:spcPct val="90000"/>
              </a:lnSpc>
              <a:buClr>
                <a:srgbClr val="FFCC00"/>
              </a:buClr>
              <a:buFont typeface="Wingdings" pitchFamily="2" charset="2"/>
              <a:buChar char="v"/>
              <a:defRPr/>
            </a:pPr>
            <a:endParaRPr lang="it-IT" altLang="it-IT" sz="2400">
              <a:effectLst>
                <a:outerShdw blurRad="38100" dist="38100" dir="2700000" algn="tl">
                  <a:srgbClr val="C0C0C0"/>
                </a:outerShdw>
              </a:effectLst>
              <a:latin typeface="Arial" panose="020B0604020202020204" pitchFamily="34" charset="0"/>
              <a:cs typeface="Arial" panose="020B0604020202020204" pitchFamily="34" charset="0"/>
            </a:endParaRPr>
          </a:p>
          <a:p>
            <a:pPr eaLnBrk="1" hangingPunct="1">
              <a:lnSpc>
                <a:spcPct val="90000"/>
              </a:lnSpc>
              <a:buClr>
                <a:srgbClr val="FFCC00"/>
              </a:buClr>
              <a:buFont typeface="Wingdings" pitchFamily="2" charset="2"/>
              <a:buChar char="v"/>
              <a:defRPr/>
            </a:pPr>
            <a:r>
              <a:rPr lang="it-IT" altLang="it-IT" sz="2400">
                <a:solidFill>
                  <a:srgbClr val="336699"/>
                </a:solidFill>
                <a:effectLst>
                  <a:outerShdw blurRad="38100" dist="38100" dir="2700000" algn="tl">
                    <a:srgbClr val="C0C0C0"/>
                  </a:outerShdw>
                </a:effectLst>
                <a:latin typeface="Arial" panose="020B0604020202020204" pitchFamily="34" charset="0"/>
                <a:cs typeface="Arial" panose="020B0604020202020204" pitchFamily="34" charset="0"/>
              </a:rPr>
              <a:t>ognuno deve comprendere la propria necessità di previdenza per poterla costruire </a:t>
            </a:r>
            <a:r>
              <a:rPr lang="it-IT" altLang="it-IT" sz="2400" u="sng">
                <a:solidFill>
                  <a:srgbClr val="336699"/>
                </a:solidFill>
                <a:effectLst>
                  <a:outerShdw blurRad="38100" dist="38100" dir="2700000" algn="tl">
                    <a:srgbClr val="C0C0C0"/>
                  </a:outerShdw>
                </a:effectLst>
                <a:latin typeface="Arial" panose="020B0604020202020204" pitchFamily="34" charset="0"/>
                <a:cs typeface="Arial" panose="020B0604020202020204" pitchFamily="34" charset="0"/>
              </a:rPr>
              <a:t>liberamente</a:t>
            </a:r>
            <a:r>
              <a:rPr lang="it-IT" altLang="it-IT" sz="2400">
                <a:solidFill>
                  <a:srgbClr val="336699"/>
                </a:solidFill>
                <a:effectLst>
                  <a:outerShdw blurRad="38100" dist="38100" dir="2700000" algn="tl">
                    <a:srgbClr val="C0C0C0"/>
                  </a:outerShdw>
                </a:effectLst>
                <a:latin typeface="Arial" panose="020B0604020202020204" pitchFamily="34" charset="0"/>
                <a:cs typeface="Arial" panose="020B0604020202020204" pitchFamily="34" charset="0"/>
              </a:rPr>
              <a:t> e </a:t>
            </a:r>
            <a:r>
              <a:rPr lang="it-IT" altLang="it-IT" sz="2400" u="sng">
                <a:solidFill>
                  <a:srgbClr val="336699"/>
                </a:solidFill>
                <a:effectLst>
                  <a:outerShdw blurRad="38100" dist="38100" dir="2700000" algn="tl">
                    <a:srgbClr val="C0C0C0"/>
                  </a:outerShdw>
                </a:effectLst>
                <a:latin typeface="Arial" panose="020B0604020202020204" pitchFamily="34" charset="0"/>
                <a:cs typeface="Arial" panose="020B0604020202020204" pitchFamily="34" charset="0"/>
              </a:rPr>
              <a:t>consapevolmente</a:t>
            </a:r>
            <a:r>
              <a:rPr lang="it-IT" altLang="it-IT" sz="2400">
                <a:solidFill>
                  <a:srgbClr val="336699"/>
                </a:solidFill>
                <a:effectLst>
                  <a:outerShdw blurRad="38100" dist="38100" dir="2700000" algn="tl">
                    <a:srgbClr val="C0C0C0"/>
                  </a:outerShdw>
                </a:effectLst>
                <a:latin typeface="Arial" panose="020B0604020202020204" pitchFamily="34" charset="0"/>
                <a:cs typeface="Arial" panose="020B0604020202020204" pitchFamily="34" charset="0"/>
              </a:rPr>
              <a:t>, con gli strumenti disponibili, ed </a:t>
            </a:r>
          </a:p>
          <a:p>
            <a:pPr algn="ctr" eaLnBrk="1" hangingPunct="1">
              <a:lnSpc>
                <a:spcPct val="90000"/>
              </a:lnSpc>
              <a:buClr>
                <a:srgbClr val="9BBB59"/>
              </a:buClr>
              <a:defRPr/>
            </a:pPr>
            <a:r>
              <a:rPr lang="it-IT" altLang="it-IT" sz="3000" b="1">
                <a:solidFill>
                  <a:srgbClr val="FF0000"/>
                </a:solidFill>
                <a:latin typeface="Arial" panose="020B0604020202020204" pitchFamily="34" charset="0"/>
                <a:cs typeface="Arial" panose="020B0604020202020204" pitchFamily="34" charset="0"/>
              </a:rPr>
              <a:t>IN TEMPO UTILE</a:t>
            </a:r>
          </a:p>
          <a:p>
            <a:pPr eaLnBrk="1" hangingPunct="1">
              <a:defRPr/>
            </a:pPr>
            <a:endParaRPr lang="it-IT" altLang="it-IT"/>
          </a:p>
        </p:txBody>
      </p:sp>
      <p:sp>
        <p:nvSpPr>
          <p:cNvPr id="87044" name="CasellaDiTesto 6">
            <a:extLst>
              <a:ext uri="{FF2B5EF4-FFF2-40B4-BE49-F238E27FC236}">
                <a16:creationId xmlns:a16="http://schemas.microsoft.com/office/drawing/2014/main" id="{9F190DBD-5FF2-A441-BDBB-490950704BED}"/>
              </a:ext>
            </a:extLst>
          </p:cNvPr>
          <p:cNvSpPr txBox="1">
            <a:spLocks noChangeArrowheads="1"/>
          </p:cNvSpPr>
          <p:nvPr/>
        </p:nvSpPr>
        <p:spPr bwMode="auto">
          <a:xfrm>
            <a:off x="2087563" y="3490914"/>
            <a:ext cx="8147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400">
                <a:solidFill>
                  <a:srgbClr val="336699"/>
                </a:solidFill>
                <a:latin typeface="Arial" panose="020B0604020202020204" pitchFamily="34" charset="0"/>
                <a:cs typeface="Arial" panose="020B0604020202020204" pitchFamily="34" charset="0"/>
              </a:rPr>
              <a:t>Facciamo un esempio: </a:t>
            </a:r>
          </a:p>
        </p:txBody>
      </p:sp>
      <p:graphicFrame>
        <p:nvGraphicFramePr>
          <p:cNvPr id="2" name="Tabella 1">
            <a:extLst>
              <a:ext uri="{FF2B5EF4-FFF2-40B4-BE49-F238E27FC236}">
                <a16:creationId xmlns:a16="http://schemas.microsoft.com/office/drawing/2014/main" id="{EB44CED4-D6F8-9545-A9DE-2A2CC74F3EE7}"/>
              </a:ext>
            </a:extLst>
          </p:cNvPr>
          <p:cNvGraphicFramePr>
            <a:graphicFrameLocks noGrp="1"/>
          </p:cNvGraphicFramePr>
          <p:nvPr/>
        </p:nvGraphicFramePr>
        <p:xfrm>
          <a:off x="2605089" y="3951289"/>
          <a:ext cx="6783387" cy="2828925"/>
        </p:xfrm>
        <a:graphic>
          <a:graphicData uri="http://schemas.openxmlformats.org/drawingml/2006/table">
            <a:tbl>
              <a:tblPr/>
              <a:tblGrid>
                <a:gridCol w="2174875">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1941512">
                  <a:extLst>
                    <a:ext uri="{9D8B030D-6E8A-4147-A177-3AD203B41FA5}">
                      <a16:colId xmlns:a16="http://schemas.microsoft.com/office/drawing/2014/main" val="20002"/>
                    </a:ext>
                  </a:extLst>
                </a:gridCol>
              </a:tblGrid>
              <a:tr h="108585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altLang="it-IT" sz="20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Età inizio versamenti</a:t>
                      </a:r>
                      <a:endParaRPr kumimoji="0" lang="it-IT" altLang="it-IT" sz="2000" b="1" i="0" u="none" strike="noStrike" cap="none" normalizeH="0" baseline="0">
                        <a:ln>
                          <a:noFill/>
                        </a:ln>
                        <a:solidFill>
                          <a:srgbClr val="262626"/>
                        </a:solidFill>
                        <a:effectLst/>
                        <a:latin typeface="Calibri" panose="020F0502020204030204" pitchFamily="34" charset="0"/>
                        <a:ea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it-IT" altLang="it-IT" sz="20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Versamenti con rendimenti ipotizzati al 3,40%</a:t>
                      </a:r>
                      <a:endParaRPr kumimoji="0" lang="it-IT" altLang="it-IT" sz="2000" b="1" i="0" u="none" strike="noStrike" cap="none" normalizeH="0" baseline="0">
                        <a:ln>
                          <a:noFill/>
                        </a:ln>
                        <a:solidFill>
                          <a:srgbClr val="262626"/>
                        </a:solidFill>
                        <a:effectLst/>
                        <a:latin typeface="Calibri" panose="020F0502020204030204" pitchFamily="34" charset="0"/>
                        <a:ea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altLang="it-IT" sz="20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Capitale a 67 anni</a:t>
                      </a:r>
                      <a:endParaRPr kumimoji="0" lang="it-IT" altLang="it-IT" sz="2000" b="1" i="0" u="none" strike="noStrike" cap="none" normalizeH="0" baseline="0">
                        <a:ln>
                          <a:noFill/>
                        </a:ln>
                        <a:solidFill>
                          <a:srgbClr val="262626"/>
                        </a:solidFill>
                        <a:effectLst/>
                        <a:latin typeface="Calibri" panose="020F0502020204030204" pitchFamily="34" charset="0"/>
                        <a:ea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407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it-IT" altLang="it-IT" sz="20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Dr. Bianchi </a:t>
                      </a:r>
                    </a:p>
                    <a:p>
                      <a:pPr marL="0" marR="0" lvl="0" indent="0" algn="ctr" defTabSz="457200" rtl="0" eaLnBrk="1" fontAlgn="base" latinLnBrk="0" hangingPunct="1">
                        <a:lnSpc>
                          <a:spcPct val="115000"/>
                        </a:lnSpc>
                        <a:spcBef>
                          <a:spcPct val="0"/>
                        </a:spcBef>
                        <a:spcAft>
                          <a:spcPct val="0"/>
                        </a:spcAft>
                        <a:buClrTx/>
                        <a:buSzTx/>
                        <a:buFontTx/>
                        <a:buNone/>
                        <a:tabLst/>
                      </a:pPr>
                      <a:r>
                        <a:rPr kumimoji="0" lang="it-IT" altLang="it-IT" sz="20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(26 anni di età)</a:t>
                      </a:r>
                      <a:endParaRPr kumimoji="0" lang="it-IT" altLang="it-IT" sz="2000" b="1" i="0" u="none" strike="noStrike" cap="none" normalizeH="0" baseline="0">
                        <a:ln>
                          <a:noFill/>
                        </a:ln>
                        <a:solidFill>
                          <a:srgbClr val="262626"/>
                        </a:solidFill>
                        <a:effectLst/>
                        <a:latin typeface="Calibri" panose="020F0502020204030204" pitchFamily="34" charset="0"/>
                        <a:ea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it-IT" altLang="it-IT" sz="20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r>
                        <a:rPr kumimoji="0" lang="en-US" altLang="it-IT" sz="20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€ 1.000 all’anno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altLang="it-IT" sz="20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X 13 anni</a:t>
                      </a:r>
                      <a:endParaRPr kumimoji="0" lang="it-IT" altLang="it-IT" sz="2000" b="0" i="0" u="none" strike="noStrike" cap="none" normalizeH="0" baseline="0">
                        <a:ln>
                          <a:noFill/>
                        </a:ln>
                        <a:solidFill>
                          <a:srgbClr val="262626"/>
                        </a:solidFill>
                        <a:effectLst/>
                        <a:latin typeface="Calibri" panose="020F0502020204030204" pitchFamily="34" charset="0"/>
                        <a:ea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altLang="it-IT"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 </a:t>
                      </a:r>
                      <a:endParaRPr kumimoji="0" lang="it-IT" altLang="it-IT"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altLang="it-IT"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€ 74.696</a:t>
                      </a:r>
                      <a:endParaRPr kumimoji="0" lang="it-IT" altLang="it-IT" sz="2000" b="0" i="0" u="none" strike="noStrike" cap="none" normalizeH="0" baseline="0" dirty="0">
                        <a:ln>
                          <a:noFill/>
                        </a:ln>
                        <a:solidFill>
                          <a:srgbClr val="262626"/>
                        </a:solidFill>
                        <a:effectLst/>
                        <a:latin typeface="Calibri" panose="020F0502020204030204" pitchFamily="34" charset="0"/>
                        <a:ea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88900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it-IT" altLang="it-IT" sz="20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Dr. Rossi </a:t>
                      </a:r>
                    </a:p>
                    <a:p>
                      <a:pPr marL="0" marR="0" lvl="0" indent="0" algn="ctr" defTabSz="457200" rtl="0" eaLnBrk="1" fontAlgn="base" latinLnBrk="0" hangingPunct="1">
                        <a:lnSpc>
                          <a:spcPct val="115000"/>
                        </a:lnSpc>
                        <a:spcBef>
                          <a:spcPct val="0"/>
                        </a:spcBef>
                        <a:spcAft>
                          <a:spcPct val="0"/>
                        </a:spcAft>
                        <a:buClrTx/>
                        <a:buSzTx/>
                        <a:buFontTx/>
                        <a:buNone/>
                        <a:tabLst/>
                      </a:pPr>
                      <a:r>
                        <a:rPr kumimoji="0" lang="it-IT" altLang="it-IT" sz="20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(40 anni di età)</a:t>
                      </a:r>
                      <a:endParaRPr kumimoji="0" lang="it-IT" altLang="it-IT" sz="2000" b="1" i="0" u="none" strike="noStrike" cap="none" normalizeH="0" baseline="0">
                        <a:ln>
                          <a:noFill/>
                        </a:ln>
                        <a:solidFill>
                          <a:srgbClr val="262626"/>
                        </a:solidFill>
                        <a:effectLst/>
                        <a:latin typeface="Calibri" panose="020F0502020204030204" pitchFamily="34" charset="0"/>
                        <a:ea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it-IT" altLang="it-IT" sz="20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r>
                        <a:rPr kumimoji="0" lang="en-US" altLang="it-IT" sz="20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€ 1.000 all’anno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altLang="it-IT" sz="20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X 27 anni</a:t>
                      </a:r>
                      <a:endParaRPr kumimoji="0" lang="it-IT" altLang="it-IT" sz="20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altLang="it-IT"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 </a:t>
                      </a:r>
                      <a:endParaRPr kumimoji="0" lang="it-IT" altLang="it-IT"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altLang="it-IT"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€ 42.694</a:t>
                      </a:r>
                      <a:endParaRPr kumimoji="0" lang="it-IT" altLang="it-IT" sz="2000" b="0" i="0" u="none" strike="noStrike" cap="none" normalizeH="0" baseline="0" dirty="0">
                        <a:ln>
                          <a:noFill/>
                        </a:ln>
                        <a:solidFill>
                          <a:srgbClr val="262626"/>
                        </a:solidFill>
                        <a:effectLst/>
                        <a:latin typeface="Calibri" panose="020F0502020204030204" pitchFamily="34" charset="0"/>
                        <a:ea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2605538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0CF506ED-020D-4948-870A-9E45FFAEE3A8}"/>
              </a:ext>
            </a:extLst>
          </p:cNvPr>
          <p:cNvGraphicFramePr>
            <a:graphicFrameLocks noGrp="1"/>
          </p:cNvGraphicFramePr>
          <p:nvPr/>
        </p:nvGraphicFramePr>
        <p:xfrm>
          <a:off x="3262966" y="681166"/>
          <a:ext cx="7001174" cy="6084578"/>
        </p:xfrm>
        <a:graphic>
          <a:graphicData uri="http://schemas.openxmlformats.org/drawingml/2006/table">
            <a:tbl>
              <a:tblPr firstRow="1" firstCol="1" bandRow="1"/>
              <a:tblGrid>
                <a:gridCol w="3500587">
                  <a:extLst>
                    <a:ext uri="{9D8B030D-6E8A-4147-A177-3AD203B41FA5}">
                      <a16:colId xmlns:a16="http://schemas.microsoft.com/office/drawing/2014/main" val="307119642"/>
                    </a:ext>
                  </a:extLst>
                </a:gridCol>
                <a:gridCol w="3500587">
                  <a:extLst>
                    <a:ext uri="{9D8B030D-6E8A-4147-A177-3AD203B41FA5}">
                      <a16:colId xmlns:a16="http://schemas.microsoft.com/office/drawing/2014/main" val="2477980734"/>
                    </a:ext>
                  </a:extLst>
                </a:gridCol>
              </a:tblGrid>
              <a:tr h="650317">
                <a:tc gridSpan="2">
                  <a:txBody>
                    <a:bodyPr/>
                    <a:lstStyle/>
                    <a:p>
                      <a:pPr algn="ctr">
                        <a:lnSpc>
                          <a:spcPct val="106000"/>
                        </a:lnSpc>
                        <a:spcAft>
                          <a:spcPts val="800"/>
                        </a:spcAft>
                      </a:pPr>
                      <a:r>
                        <a:rPr lang="it-IT" sz="2200" b="1" kern="12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PATRIMONIO GESTITO FONDOSANITA’</a:t>
                      </a:r>
                      <a:endParaRPr lang="it-IT"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hMerge="1">
                  <a:txBody>
                    <a:bodyPr/>
                    <a:lstStyle/>
                    <a:p>
                      <a:endParaRPr lang="it-IT"/>
                    </a:p>
                  </a:txBody>
                  <a:tcPr/>
                </a:tc>
                <a:extLst>
                  <a:ext uri="{0D108BD9-81ED-4DB2-BD59-A6C34878D82A}">
                    <a16:rowId xmlns:a16="http://schemas.microsoft.com/office/drawing/2014/main" val="3296088245"/>
                  </a:ext>
                </a:extLst>
              </a:tr>
              <a:tr h="362338">
                <a:tc>
                  <a:txBody>
                    <a:bodyPr/>
                    <a:lstStyle/>
                    <a:p>
                      <a:pPr algn="ctr">
                        <a:lnSpc>
                          <a:spcPct val="106000"/>
                        </a:lnSpc>
                        <a:spcAft>
                          <a:spcPts val="800"/>
                        </a:spcAft>
                      </a:pPr>
                      <a:r>
                        <a:rPr lang="it-IT" sz="22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2007</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6000"/>
                        </a:lnSpc>
                        <a:spcAft>
                          <a:spcPts val="800"/>
                        </a:spcAft>
                      </a:pPr>
                      <a:r>
                        <a:rPr lang="it-IT" sz="2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56.701,159</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935014249"/>
                  </a:ext>
                </a:extLst>
              </a:tr>
              <a:tr h="362338">
                <a:tc>
                  <a:txBody>
                    <a:bodyPr/>
                    <a:lstStyle/>
                    <a:p>
                      <a:pPr algn="ctr">
                        <a:lnSpc>
                          <a:spcPct val="106000"/>
                        </a:lnSpc>
                        <a:spcAft>
                          <a:spcPts val="800"/>
                        </a:spcAft>
                      </a:pPr>
                      <a:r>
                        <a:rPr lang="it-IT" sz="22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2008</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6000"/>
                        </a:lnSpc>
                        <a:spcAft>
                          <a:spcPts val="800"/>
                        </a:spcAft>
                      </a:pPr>
                      <a:r>
                        <a:rPr lang="it-IT" sz="2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48.881,832</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343147788"/>
                  </a:ext>
                </a:extLst>
              </a:tr>
              <a:tr h="362338">
                <a:tc>
                  <a:txBody>
                    <a:bodyPr/>
                    <a:lstStyle/>
                    <a:p>
                      <a:pPr algn="ctr">
                        <a:lnSpc>
                          <a:spcPct val="106000"/>
                        </a:lnSpc>
                        <a:spcAft>
                          <a:spcPts val="800"/>
                        </a:spcAft>
                      </a:pPr>
                      <a:r>
                        <a:rPr lang="it-IT" sz="22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2009</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6000"/>
                        </a:lnSpc>
                        <a:spcAft>
                          <a:spcPts val="800"/>
                        </a:spcAft>
                      </a:pPr>
                      <a:r>
                        <a:rPr lang="it-IT" sz="2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63.169.374</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095230763"/>
                  </a:ext>
                </a:extLst>
              </a:tr>
              <a:tr h="362338">
                <a:tc>
                  <a:txBody>
                    <a:bodyPr/>
                    <a:lstStyle/>
                    <a:p>
                      <a:pPr algn="ctr">
                        <a:lnSpc>
                          <a:spcPct val="106000"/>
                        </a:lnSpc>
                        <a:spcAft>
                          <a:spcPts val="800"/>
                        </a:spcAft>
                      </a:pPr>
                      <a:r>
                        <a:rPr lang="it-IT" sz="22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2010</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6000"/>
                        </a:lnSpc>
                        <a:spcAft>
                          <a:spcPts val="800"/>
                        </a:spcAft>
                      </a:pPr>
                      <a:r>
                        <a:rPr lang="it-IT" sz="2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80.764.955</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786701029"/>
                  </a:ext>
                </a:extLst>
              </a:tr>
              <a:tr h="362338">
                <a:tc>
                  <a:txBody>
                    <a:bodyPr/>
                    <a:lstStyle/>
                    <a:p>
                      <a:pPr algn="ctr">
                        <a:lnSpc>
                          <a:spcPct val="106000"/>
                        </a:lnSpc>
                        <a:spcAft>
                          <a:spcPts val="800"/>
                        </a:spcAft>
                      </a:pPr>
                      <a:r>
                        <a:rPr lang="it-IT" sz="22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2011</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6000"/>
                        </a:lnSpc>
                        <a:spcAft>
                          <a:spcPts val="800"/>
                        </a:spcAft>
                      </a:pPr>
                      <a:r>
                        <a:rPr lang="it-IT" sz="2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82.316.642</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194903186"/>
                  </a:ext>
                </a:extLst>
              </a:tr>
              <a:tr h="362338">
                <a:tc>
                  <a:txBody>
                    <a:bodyPr/>
                    <a:lstStyle/>
                    <a:p>
                      <a:pPr algn="ctr">
                        <a:lnSpc>
                          <a:spcPct val="106000"/>
                        </a:lnSpc>
                        <a:spcAft>
                          <a:spcPts val="800"/>
                        </a:spcAft>
                      </a:pPr>
                      <a:r>
                        <a:rPr lang="it-IT" sz="22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2012</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6000"/>
                        </a:lnSpc>
                        <a:spcAft>
                          <a:spcPts val="800"/>
                        </a:spcAft>
                      </a:pPr>
                      <a:r>
                        <a:rPr lang="it-IT" sz="2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96.176.435</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307763023"/>
                  </a:ext>
                </a:extLst>
              </a:tr>
              <a:tr h="362338">
                <a:tc>
                  <a:txBody>
                    <a:bodyPr/>
                    <a:lstStyle/>
                    <a:p>
                      <a:pPr algn="ctr">
                        <a:lnSpc>
                          <a:spcPct val="106000"/>
                        </a:lnSpc>
                        <a:spcAft>
                          <a:spcPts val="800"/>
                        </a:spcAft>
                      </a:pPr>
                      <a:r>
                        <a:rPr lang="it-IT" sz="22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2013</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6000"/>
                        </a:lnSpc>
                        <a:spcAft>
                          <a:spcPts val="800"/>
                        </a:spcAft>
                      </a:pPr>
                      <a:r>
                        <a:rPr lang="it-IT" sz="2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111.648,686</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640066230"/>
                  </a:ext>
                </a:extLst>
              </a:tr>
              <a:tr h="362338">
                <a:tc>
                  <a:txBody>
                    <a:bodyPr/>
                    <a:lstStyle/>
                    <a:p>
                      <a:pPr algn="ctr">
                        <a:lnSpc>
                          <a:spcPct val="106000"/>
                        </a:lnSpc>
                        <a:spcAft>
                          <a:spcPts val="800"/>
                        </a:spcAft>
                      </a:pPr>
                      <a:r>
                        <a:rPr lang="it-IT" sz="22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2014</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6000"/>
                        </a:lnSpc>
                        <a:spcAft>
                          <a:spcPts val="800"/>
                        </a:spcAft>
                      </a:pPr>
                      <a:r>
                        <a:rPr lang="it-IT" sz="2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126.670.351</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583873685"/>
                  </a:ext>
                </a:extLst>
              </a:tr>
              <a:tr h="362338">
                <a:tc>
                  <a:txBody>
                    <a:bodyPr/>
                    <a:lstStyle/>
                    <a:p>
                      <a:pPr algn="ctr">
                        <a:lnSpc>
                          <a:spcPct val="106000"/>
                        </a:lnSpc>
                        <a:spcAft>
                          <a:spcPts val="800"/>
                        </a:spcAft>
                      </a:pPr>
                      <a:r>
                        <a:rPr lang="it-IT" sz="22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2015</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6000"/>
                        </a:lnSpc>
                        <a:spcAft>
                          <a:spcPts val="800"/>
                        </a:spcAft>
                      </a:pPr>
                      <a:r>
                        <a:rPr lang="it-IT" sz="2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139.788.291</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476072086"/>
                  </a:ext>
                </a:extLst>
              </a:tr>
              <a:tr h="362338">
                <a:tc>
                  <a:txBody>
                    <a:bodyPr/>
                    <a:lstStyle/>
                    <a:p>
                      <a:pPr algn="ctr">
                        <a:lnSpc>
                          <a:spcPct val="106000"/>
                        </a:lnSpc>
                        <a:spcAft>
                          <a:spcPts val="800"/>
                        </a:spcAft>
                      </a:pPr>
                      <a:r>
                        <a:rPr lang="it-IT" sz="22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2016</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6000"/>
                        </a:lnSpc>
                        <a:spcAft>
                          <a:spcPts val="800"/>
                        </a:spcAft>
                      </a:pPr>
                      <a:r>
                        <a:rPr lang="it-IT" sz="2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153.036.122</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653677246"/>
                  </a:ext>
                </a:extLst>
              </a:tr>
              <a:tr h="362338">
                <a:tc>
                  <a:txBody>
                    <a:bodyPr/>
                    <a:lstStyle/>
                    <a:p>
                      <a:pPr algn="ctr">
                        <a:lnSpc>
                          <a:spcPct val="106000"/>
                        </a:lnSpc>
                        <a:spcAft>
                          <a:spcPts val="800"/>
                        </a:spcAft>
                      </a:pPr>
                      <a:r>
                        <a:rPr lang="it-IT" sz="22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2017</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6000"/>
                        </a:lnSpc>
                        <a:spcAft>
                          <a:spcPts val="800"/>
                        </a:spcAft>
                      </a:pPr>
                      <a:r>
                        <a:rPr lang="it-IT" sz="2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171.811.120</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156432519"/>
                  </a:ext>
                </a:extLst>
              </a:tr>
              <a:tr h="362338">
                <a:tc>
                  <a:txBody>
                    <a:bodyPr/>
                    <a:lstStyle/>
                    <a:p>
                      <a:pPr algn="ctr">
                        <a:lnSpc>
                          <a:spcPct val="106000"/>
                        </a:lnSpc>
                        <a:spcAft>
                          <a:spcPts val="800"/>
                        </a:spcAft>
                      </a:pPr>
                      <a:r>
                        <a:rPr lang="it-IT" sz="22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2018</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6000"/>
                        </a:lnSpc>
                        <a:spcAft>
                          <a:spcPts val="800"/>
                        </a:spcAft>
                      </a:pPr>
                      <a:r>
                        <a:rPr lang="it-IT" sz="2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175.688.509</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713671370"/>
                  </a:ext>
                </a:extLst>
              </a:tr>
              <a:tr h="362338">
                <a:tc>
                  <a:txBody>
                    <a:bodyPr/>
                    <a:lstStyle/>
                    <a:p>
                      <a:pPr algn="ctr">
                        <a:lnSpc>
                          <a:spcPct val="106000"/>
                        </a:lnSpc>
                        <a:spcAft>
                          <a:spcPts val="800"/>
                        </a:spcAft>
                      </a:pPr>
                      <a:r>
                        <a:rPr lang="it-IT" sz="22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2019</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6000"/>
                        </a:lnSpc>
                        <a:spcAft>
                          <a:spcPts val="800"/>
                        </a:spcAft>
                      </a:pPr>
                      <a:r>
                        <a:rPr lang="it-IT" sz="2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203.931.562</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227838261"/>
                  </a:ext>
                </a:extLst>
              </a:tr>
              <a:tr h="362338">
                <a:tc>
                  <a:txBody>
                    <a:bodyPr/>
                    <a:lstStyle/>
                    <a:p>
                      <a:pPr algn="ctr">
                        <a:lnSpc>
                          <a:spcPct val="106000"/>
                        </a:lnSpc>
                        <a:spcAft>
                          <a:spcPts val="800"/>
                        </a:spcAft>
                      </a:pPr>
                      <a:r>
                        <a:rPr lang="it-IT" sz="22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2020</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6000"/>
                        </a:lnSpc>
                        <a:spcAft>
                          <a:spcPts val="800"/>
                        </a:spcAft>
                      </a:pPr>
                      <a:r>
                        <a:rPr lang="it-IT" sz="2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237.339.228</a:t>
                      </a:r>
                      <a:endParaRPr lang="it-IT" sz="2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078286365"/>
                  </a:ext>
                </a:extLst>
              </a:tr>
              <a:tr h="263285">
                <a:tc>
                  <a:txBody>
                    <a:bodyPr/>
                    <a:lstStyle/>
                    <a:p>
                      <a:pPr algn="ctr">
                        <a:lnSpc>
                          <a:spcPct val="106000"/>
                        </a:lnSpc>
                        <a:spcAft>
                          <a:spcPts val="800"/>
                        </a:spcAft>
                      </a:pPr>
                      <a:r>
                        <a:rPr lang="it-IT" sz="22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2021</a:t>
                      </a:r>
                      <a:endParaRPr lang="it-IT" sz="2200">
                        <a:effectLst/>
                        <a:latin typeface="Calibri" panose="020F0502020204030204" pitchFamily="34" charset="0"/>
                        <a:ea typeface="Calibri" panose="020F0502020204030204" pitchFamily="34" charset="0"/>
                        <a:cs typeface="Times New Roman" panose="02020603050405020304" pitchFamily="18" charset="0"/>
                      </a:endParaRPr>
                    </a:p>
                  </a:txBody>
                  <a:tcPr marL="44057" marR="44057" marT="61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fontAlgn="b"/>
                      <a:r>
                        <a:rPr lang="it-IT" sz="2200" kern="1200" dirty="0">
                          <a:solidFill>
                            <a:srgbClr val="000000"/>
                          </a:solidFill>
                          <a:effectLst/>
                          <a:latin typeface="Calibri" panose="020F0502020204030204" pitchFamily="34" charset="0"/>
                          <a:cs typeface="Calibri" panose="020F0502020204030204" pitchFamily="34" charset="0"/>
                        </a:rPr>
                        <a:t> 269.652.648</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179710286"/>
                  </a:ext>
                </a:extLst>
              </a:tr>
            </a:tbl>
          </a:graphicData>
        </a:graphic>
      </p:graphicFrame>
      <p:pic>
        <p:nvPicPr>
          <p:cNvPr id="5" name="Immagine 4">
            <a:extLst>
              <a:ext uri="{FF2B5EF4-FFF2-40B4-BE49-F238E27FC236}">
                <a16:creationId xmlns:a16="http://schemas.microsoft.com/office/drawing/2014/main" id="{1240203A-7B91-4F3A-BC4A-64E2BCF3BB7C}"/>
              </a:ext>
            </a:extLst>
          </p:cNvPr>
          <p:cNvPicPr>
            <a:picLocks noChangeAspect="1"/>
          </p:cNvPicPr>
          <p:nvPr/>
        </p:nvPicPr>
        <p:blipFill>
          <a:blip r:embed="rId2"/>
          <a:stretch>
            <a:fillRect/>
          </a:stretch>
        </p:blipFill>
        <p:spPr>
          <a:xfrm>
            <a:off x="26632" y="19251"/>
            <a:ext cx="1080000" cy="798671"/>
          </a:xfrm>
          <a:prstGeom prst="rect">
            <a:avLst/>
          </a:prstGeom>
        </p:spPr>
      </p:pic>
      <p:sp>
        <p:nvSpPr>
          <p:cNvPr id="6" name="CasellaDiTesto 5">
            <a:extLst>
              <a:ext uri="{FF2B5EF4-FFF2-40B4-BE49-F238E27FC236}">
                <a16:creationId xmlns:a16="http://schemas.microsoft.com/office/drawing/2014/main" id="{091311CA-1FD5-4401-86DB-49A9FD0C6173}"/>
              </a:ext>
            </a:extLst>
          </p:cNvPr>
          <p:cNvSpPr txBox="1"/>
          <p:nvPr/>
        </p:nvSpPr>
        <p:spPr>
          <a:xfrm>
            <a:off x="2214617" y="-134918"/>
            <a:ext cx="9383284" cy="923330"/>
          </a:xfrm>
          <a:prstGeom prst="rect">
            <a:avLst/>
          </a:prstGeom>
          <a:noFill/>
        </p:spPr>
        <p:txBody>
          <a:bodyPr wrap="square" rtlCol="0">
            <a:spAutoFit/>
          </a:bodyPr>
          <a:lstStyle/>
          <a:p>
            <a:pPr algn="ctr"/>
            <a:r>
              <a:rPr lang="it-IT" sz="4800" b="1" dirty="0">
                <a:solidFill>
                  <a:srgbClr val="0070C0"/>
                </a:solidFill>
                <a:latin typeface="+mj-lt"/>
                <a:ea typeface="+mj-ea"/>
                <a:cs typeface="+mj-cs"/>
              </a:rPr>
              <a:t>Patrimonio</a:t>
            </a:r>
            <a:r>
              <a:rPr lang="it-IT" sz="5400" b="1" dirty="0">
                <a:solidFill>
                  <a:srgbClr val="4F81BD">
                    <a:lumMod val="75000"/>
                  </a:srgbClr>
                </a:solidFill>
                <a:latin typeface="Arial" panose="020B0604020202020204" pitchFamily="34" charset="0"/>
                <a:ea typeface="+mj-ea"/>
                <a:cs typeface="Arial" panose="020B0604020202020204" pitchFamily="34" charset="0"/>
              </a:rPr>
              <a:t> </a:t>
            </a:r>
            <a:r>
              <a:rPr lang="it-IT" sz="4800" b="1" dirty="0">
                <a:solidFill>
                  <a:srgbClr val="0070C0"/>
                </a:solidFill>
                <a:latin typeface="+mj-lt"/>
                <a:ea typeface="+mj-ea"/>
                <a:cs typeface="+mj-cs"/>
              </a:rPr>
              <a:t>Gestito</a:t>
            </a:r>
            <a:r>
              <a:rPr lang="it-IT" sz="5400" b="1" dirty="0">
                <a:solidFill>
                  <a:srgbClr val="4F81BD">
                    <a:lumMod val="75000"/>
                  </a:srgbClr>
                </a:solidFill>
                <a:latin typeface="Arial" panose="020B0604020202020204" pitchFamily="34" charset="0"/>
                <a:ea typeface="+mj-ea"/>
                <a:cs typeface="Arial" panose="020B0604020202020204" pitchFamily="34" charset="0"/>
              </a:rPr>
              <a:t>               </a:t>
            </a:r>
            <a:endParaRPr lang="it-IT" b="1" dirty="0">
              <a:solidFill>
                <a:srgbClr val="FF000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3343924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2">
            <a:extLst>
              <a:ext uri="{FF2B5EF4-FFF2-40B4-BE49-F238E27FC236}">
                <a16:creationId xmlns:a16="http://schemas.microsoft.com/office/drawing/2014/main" id="{08351701-490C-4075-76EF-D9EF3AE4B630}"/>
              </a:ext>
            </a:extLst>
          </p:cNvPr>
          <p:cNvGraphicFramePr>
            <a:graphicFrameLocks noGrp="1"/>
          </p:cNvGraphicFramePr>
          <p:nvPr>
            <p:extLst>
              <p:ext uri="{D42A27DB-BD31-4B8C-83A1-F6EECF244321}">
                <p14:modId xmlns:p14="http://schemas.microsoft.com/office/powerpoint/2010/main" val="4017930272"/>
              </p:ext>
            </p:extLst>
          </p:nvPr>
        </p:nvGraphicFramePr>
        <p:xfrm>
          <a:off x="0" y="584775"/>
          <a:ext cx="12073468" cy="6102106"/>
        </p:xfrm>
        <a:graphic>
          <a:graphicData uri="http://schemas.openxmlformats.org/drawingml/2006/table">
            <a:tbl>
              <a:tblPr firstRow="1" bandRow="1">
                <a:tableStyleId>{5C22544A-7EE6-4342-B048-85BDC9FD1C3A}</a:tableStyleId>
              </a:tblPr>
              <a:tblGrid>
                <a:gridCol w="6036734">
                  <a:extLst>
                    <a:ext uri="{9D8B030D-6E8A-4147-A177-3AD203B41FA5}">
                      <a16:colId xmlns:a16="http://schemas.microsoft.com/office/drawing/2014/main" val="702496446"/>
                    </a:ext>
                  </a:extLst>
                </a:gridCol>
                <a:gridCol w="6036734">
                  <a:extLst>
                    <a:ext uri="{9D8B030D-6E8A-4147-A177-3AD203B41FA5}">
                      <a16:colId xmlns:a16="http://schemas.microsoft.com/office/drawing/2014/main" val="2987757511"/>
                    </a:ext>
                  </a:extLst>
                </a:gridCol>
              </a:tblGrid>
              <a:tr h="9812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4000" b="1" baseline="0" dirty="0">
                          <a:solidFill>
                            <a:schemeClr val="tx1"/>
                          </a:solidFill>
                        </a:rPr>
                        <a:t>al    23 AGOSTO 2023</a:t>
                      </a:r>
                    </a:p>
                    <a:p>
                      <a:endParaRPr lang="it-IT"/>
                    </a:p>
                  </a:txBody>
                  <a:tcPr>
                    <a:solidFill>
                      <a:schemeClr val="accent1">
                        <a:lumMod val="20000"/>
                        <a:lumOff val="80000"/>
                      </a:schemeClr>
                    </a:solidFill>
                  </a:tcPr>
                </a:tc>
                <a:tc>
                  <a:txBody>
                    <a:bodyPr/>
                    <a:lstStyle/>
                    <a:p>
                      <a:pPr algn="ctr"/>
                      <a:r>
                        <a:rPr lang="it-IT" sz="4000">
                          <a:solidFill>
                            <a:srgbClr val="0070C0"/>
                          </a:solidFill>
                        </a:rPr>
                        <a:t>8016</a:t>
                      </a:r>
                    </a:p>
                  </a:txBody>
                  <a:tcPr anchor="ctr">
                    <a:solidFill>
                      <a:schemeClr val="accent1">
                        <a:lumMod val="20000"/>
                        <a:lumOff val="80000"/>
                      </a:schemeClr>
                    </a:solidFill>
                  </a:tcPr>
                </a:tc>
                <a:extLst>
                  <a:ext uri="{0D108BD9-81ED-4DB2-BD59-A6C34878D82A}">
                    <a16:rowId xmlns:a16="http://schemas.microsoft.com/office/drawing/2014/main" val="944351598"/>
                  </a:ext>
                </a:extLst>
              </a:tr>
              <a:tr h="9812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4000" b="1" baseline="0" dirty="0"/>
                        <a:t>al 31 DICEMBRE 2022</a:t>
                      </a:r>
                    </a:p>
                    <a:p>
                      <a:endParaRPr lang="it-IT"/>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600" b="1" kern="1200" dirty="0">
                          <a:solidFill>
                            <a:srgbClr val="0000FF"/>
                          </a:solidFill>
                          <a:latin typeface="+mn-lt"/>
                          <a:ea typeface="+mn-ea"/>
                          <a:cs typeface="+mn-cs"/>
                        </a:rPr>
                        <a:t>7868</a:t>
                      </a:r>
                    </a:p>
                    <a:p>
                      <a:pPr algn="ctr"/>
                      <a:endParaRPr lang="it-IT"/>
                    </a:p>
                  </a:txBody>
                  <a:tcPr anchor="b"/>
                </a:tc>
                <a:extLst>
                  <a:ext uri="{0D108BD9-81ED-4DB2-BD59-A6C34878D82A}">
                    <a16:rowId xmlns:a16="http://schemas.microsoft.com/office/drawing/2014/main" val="790483624"/>
                  </a:ext>
                </a:extLst>
              </a:tr>
              <a:tr h="8279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it-IT" sz="800" b="1" baseline="0" dirty="0"/>
                    </a:p>
                    <a:p>
                      <a:pPr marL="0" marR="0" indent="0" algn="ctr" defTabSz="457200" rtl="0" eaLnBrk="1" fontAlgn="auto" latinLnBrk="0" hangingPunct="1">
                        <a:lnSpc>
                          <a:spcPct val="100000"/>
                        </a:lnSpc>
                        <a:spcBef>
                          <a:spcPts val="0"/>
                        </a:spcBef>
                        <a:spcAft>
                          <a:spcPts val="0"/>
                        </a:spcAft>
                        <a:buClrTx/>
                        <a:buSzTx/>
                        <a:buFontTx/>
                        <a:buNone/>
                        <a:tabLst/>
                        <a:defRPr/>
                      </a:pPr>
                      <a:r>
                        <a:rPr lang="it-IT" sz="4000" b="1" baseline="0" dirty="0"/>
                        <a:t>al 31 DICEMBRE 2021</a:t>
                      </a:r>
                    </a:p>
                  </a:txBody>
                  <a:tcPr/>
                </a:tc>
                <a:tc>
                  <a:txBody>
                    <a:bodyPr/>
                    <a:lstStyle/>
                    <a:p>
                      <a:pPr algn="ctr"/>
                      <a:r>
                        <a:rPr lang="it-IT" sz="3600" b="1" kern="1200" dirty="0">
                          <a:solidFill>
                            <a:srgbClr val="0000FF"/>
                          </a:solidFill>
                          <a:latin typeface="+mn-lt"/>
                          <a:ea typeface="+mn-ea"/>
                          <a:cs typeface="+mn-cs"/>
                        </a:rPr>
                        <a:t>7765</a:t>
                      </a:r>
                    </a:p>
                  </a:txBody>
                  <a:tcPr/>
                </a:tc>
                <a:extLst>
                  <a:ext uri="{0D108BD9-81ED-4DB2-BD59-A6C34878D82A}">
                    <a16:rowId xmlns:a16="http://schemas.microsoft.com/office/drawing/2014/main" val="3278140298"/>
                  </a:ext>
                </a:extLst>
              </a:tr>
              <a:tr h="8279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it-IT" sz="800" b="1" baseline="0" dirty="0"/>
                    </a:p>
                    <a:p>
                      <a:pPr marL="0" marR="0" indent="0" algn="ctr" defTabSz="457200" rtl="0" eaLnBrk="1" fontAlgn="auto" latinLnBrk="0" hangingPunct="1">
                        <a:lnSpc>
                          <a:spcPct val="100000"/>
                        </a:lnSpc>
                        <a:spcBef>
                          <a:spcPts val="0"/>
                        </a:spcBef>
                        <a:spcAft>
                          <a:spcPts val="0"/>
                        </a:spcAft>
                        <a:buClrTx/>
                        <a:buSzTx/>
                        <a:buFontTx/>
                        <a:buNone/>
                        <a:tabLst/>
                        <a:defRPr/>
                      </a:pPr>
                      <a:r>
                        <a:rPr lang="it-IT" sz="4000" b="1" baseline="0" dirty="0"/>
                        <a:t>al 31 DICEMBRE 2020</a:t>
                      </a:r>
                    </a:p>
                  </a:txBody>
                  <a:tcPr/>
                </a:tc>
                <a:tc>
                  <a:txBody>
                    <a:bodyPr/>
                    <a:lstStyle/>
                    <a:p>
                      <a:pPr algn="ctr"/>
                      <a:r>
                        <a:rPr lang="it-IT" sz="3600" b="1" kern="1200" dirty="0">
                          <a:solidFill>
                            <a:srgbClr val="0000FF"/>
                          </a:solidFill>
                          <a:latin typeface="+mn-lt"/>
                          <a:ea typeface="+mn-ea"/>
                          <a:cs typeface="+mn-cs"/>
                        </a:rPr>
                        <a:t>7692</a:t>
                      </a:r>
                    </a:p>
                  </a:txBody>
                  <a:tcPr/>
                </a:tc>
                <a:extLst>
                  <a:ext uri="{0D108BD9-81ED-4DB2-BD59-A6C34878D82A}">
                    <a16:rowId xmlns:a16="http://schemas.microsoft.com/office/drawing/2014/main" val="3681702640"/>
                  </a:ext>
                </a:extLst>
              </a:tr>
              <a:tr h="8279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it-IT" sz="800" b="1" baseline="0" dirty="0"/>
                    </a:p>
                    <a:p>
                      <a:pPr marL="0" marR="0" indent="0" algn="ctr" defTabSz="457200" rtl="0" eaLnBrk="1" fontAlgn="auto" latinLnBrk="0" hangingPunct="1">
                        <a:lnSpc>
                          <a:spcPct val="100000"/>
                        </a:lnSpc>
                        <a:spcBef>
                          <a:spcPts val="0"/>
                        </a:spcBef>
                        <a:spcAft>
                          <a:spcPts val="0"/>
                        </a:spcAft>
                        <a:buClrTx/>
                        <a:buSzTx/>
                        <a:buFontTx/>
                        <a:buNone/>
                        <a:tabLst/>
                        <a:defRPr/>
                      </a:pPr>
                      <a:r>
                        <a:rPr lang="it-IT" sz="4000" b="1" baseline="0" dirty="0"/>
                        <a:t>al 31 DICEMBRE 2019</a:t>
                      </a:r>
                    </a:p>
                  </a:txBody>
                  <a:tcPr/>
                </a:tc>
                <a:tc>
                  <a:txBody>
                    <a:bodyPr/>
                    <a:lstStyle/>
                    <a:p>
                      <a:pPr algn="ctr"/>
                      <a:r>
                        <a:rPr lang="it-IT" sz="3600" b="1" kern="1200" dirty="0">
                          <a:solidFill>
                            <a:srgbClr val="0000FF"/>
                          </a:solidFill>
                          <a:latin typeface="+mn-lt"/>
                          <a:ea typeface="+mn-ea"/>
                          <a:cs typeface="+mn-cs"/>
                        </a:rPr>
                        <a:t>7253</a:t>
                      </a:r>
                    </a:p>
                  </a:txBody>
                  <a:tcPr/>
                </a:tc>
                <a:extLst>
                  <a:ext uri="{0D108BD9-81ED-4DB2-BD59-A6C34878D82A}">
                    <a16:rowId xmlns:a16="http://schemas.microsoft.com/office/drawing/2014/main" val="395409973"/>
                  </a:ext>
                </a:extLst>
              </a:tr>
              <a:tr h="8279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it-IT" sz="800" b="1" baseline="0" dirty="0"/>
                    </a:p>
                    <a:p>
                      <a:pPr marL="0" marR="0" indent="0" algn="ctr" defTabSz="457200" rtl="0" eaLnBrk="1" fontAlgn="auto" latinLnBrk="0" hangingPunct="1">
                        <a:lnSpc>
                          <a:spcPct val="100000"/>
                        </a:lnSpc>
                        <a:spcBef>
                          <a:spcPts val="0"/>
                        </a:spcBef>
                        <a:spcAft>
                          <a:spcPts val="0"/>
                        </a:spcAft>
                        <a:buClrTx/>
                        <a:buSzTx/>
                        <a:buFontTx/>
                        <a:buNone/>
                        <a:tabLst/>
                        <a:defRPr/>
                      </a:pPr>
                      <a:r>
                        <a:rPr lang="it-IT" sz="4000" b="1" baseline="0" dirty="0"/>
                        <a:t>al 31 DICEMBRE 2018</a:t>
                      </a:r>
                    </a:p>
                  </a:txBody>
                  <a:tcPr/>
                </a:tc>
                <a:tc>
                  <a:txBody>
                    <a:bodyPr/>
                    <a:lstStyle/>
                    <a:p>
                      <a:pPr algn="ctr"/>
                      <a:r>
                        <a:rPr lang="it-IT" sz="3600" b="1" kern="1200" dirty="0">
                          <a:solidFill>
                            <a:srgbClr val="0000FF"/>
                          </a:solidFill>
                          <a:latin typeface="+mn-lt"/>
                          <a:ea typeface="+mn-ea"/>
                          <a:cs typeface="+mn-cs"/>
                        </a:rPr>
                        <a:t>6475</a:t>
                      </a:r>
                    </a:p>
                  </a:txBody>
                  <a:tcPr/>
                </a:tc>
                <a:extLst>
                  <a:ext uri="{0D108BD9-81ED-4DB2-BD59-A6C34878D82A}">
                    <a16:rowId xmlns:a16="http://schemas.microsoft.com/office/drawing/2014/main" val="244772772"/>
                  </a:ext>
                </a:extLst>
              </a:tr>
              <a:tr h="8279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it-IT" sz="800" b="1" baseline="0" dirty="0"/>
                    </a:p>
                    <a:p>
                      <a:pPr marL="0" marR="0" indent="0" algn="ctr" defTabSz="457200" rtl="0" eaLnBrk="1" fontAlgn="auto" latinLnBrk="0" hangingPunct="1">
                        <a:lnSpc>
                          <a:spcPct val="100000"/>
                        </a:lnSpc>
                        <a:spcBef>
                          <a:spcPts val="0"/>
                        </a:spcBef>
                        <a:spcAft>
                          <a:spcPts val="0"/>
                        </a:spcAft>
                        <a:buClrTx/>
                        <a:buSzTx/>
                        <a:buFontTx/>
                        <a:buNone/>
                        <a:tabLst/>
                        <a:defRPr/>
                      </a:pPr>
                      <a:r>
                        <a:rPr lang="it-IT" sz="4000" b="1" baseline="0" dirty="0"/>
                        <a:t>al 31 DICEMBRE 2017</a:t>
                      </a:r>
                    </a:p>
                  </a:txBody>
                  <a:tcPr/>
                </a:tc>
                <a:tc>
                  <a:txBody>
                    <a:bodyPr/>
                    <a:lstStyle/>
                    <a:p>
                      <a:pPr algn="ctr"/>
                      <a:r>
                        <a:rPr lang="it-IT" sz="3600" b="1" kern="1200" dirty="0">
                          <a:solidFill>
                            <a:srgbClr val="0000FF"/>
                          </a:solidFill>
                          <a:latin typeface="+mn-lt"/>
                          <a:ea typeface="+mn-ea"/>
                          <a:cs typeface="+mn-cs"/>
                        </a:rPr>
                        <a:t>5961</a:t>
                      </a:r>
                    </a:p>
                  </a:txBody>
                  <a:tcPr/>
                </a:tc>
                <a:extLst>
                  <a:ext uri="{0D108BD9-81ED-4DB2-BD59-A6C34878D82A}">
                    <a16:rowId xmlns:a16="http://schemas.microsoft.com/office/drawing/2014/main" val="1150013026"/>
                  </a:ext>
                </a:extLst>
              </a:tr>
            </a:tbl>
          </a:graphicData>
        </a:graphic>
      </p:graphicFrame>
      <p:sp>
        <p:nvSpPr>
          <p:cNvPr id="3" name="CasellaDiTesto 2">
            <a:extLst>
              <a:ext uri="{FF2B5EF4-FFF2-40B4-BE49-F238E27FC236}">
                <a16:creationId xmlns:a16="http://schemas.microsoft.com/office/drawing/2014/main" id="{A28EBB8C-AA8F-9C73-515C-111A54EAA932}"/>
              </a:ext>
            </a:extLst>
          </p:cNvPr>
          <p:cNvSpPr txBox="1"/>
          <p:nvPr/>
        </p:nvSpPr>
        <p:spPr>
          <a:xfrm>
            <a:off x="4673600" y="0"/>
            <a:ext cx="2844799" cy="584775"/>
          </a:xfrm>
          <a:prstGeom prst="rect">
            <a:avLst/>
          </a:prstGeom>
          <a:noFill/>
        </p:spPr>
        <p:txBody>
          <a:bodyPr wrap="square" rtlCol="0">
            <a:spAutoFit/>
          </a:bodyPr>
          <a:lstStyle/>
          <a:p>
            <a:pPr algn="ctr"/>
            <a:r>
              <a:rPr lang="it-IT" sz="3200" b="1">
                <a:solidFill>
                  <a:srgbClr val="0070C0"/>
                </a:solidFill>
              </a:rPr>
              <a:t>ISCRITTI</a:t>
            </a:r>
          </a:p>
        </p:txBody>
      </p:sp>
    </p:spTree>
    <p:extLst>
      <p:ext uri="{BB962C8B-B14F-4D97-AF65-F5344CB8AC3E}">
        <p14:creationId xmlns:p14="http://schemas.microsoft.com/office/powerpoint/2010/main" val="4160951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793B6E2-DC36-9443-33D2-FD318F73F485}"/>
              </a:ext>
            </a:extLst>
          </p:cNvPr>
          <p:cNvSpPr txBox="1"/>
          <p:nvPr/>
        </p:nvSpPr>
        <p:spPr>
          <a:xfrm>
            <a:off x="2019403" y="1010847"/>
            <a:ext cx="8153194" cy="1384995"/>
          </a:xfrm>
          <a:prstGeom prst="rect">
            <a:avLst/>
          </a:prstGeom>
          <a:noFill/>
        </p:spPr>
        <p:txBody>
          <a:bodyPr wrap="none" rtlCol="0">
            <a:spAutoFit/>
          </a:bodyPr>
          <a:lstStyle/>
          <a:p>
            <a:r>
              <a:rPr lang="it-IT" sz="4000" b="1"/>
              <a:t>NUOVI  ADERENTI  DAL 2017 AL 2022 </a:t>
            </a:r>
          </a:p>
          <a:p>
            <a:pPr algn="ctr"/>
            <a:r>
              <a:rPr lang="it-IT" sz="4400" b="1">
                <a:solidFill>
                  <a:srgbClr val="0070C0"/>
                </a:solidFill>
              </a:rPr>
              <a:t>3451</a:t>
            </a:r>
          </a:p>
        </p:txBody>
      </p:sp>
      <p:sp>
        <p:nvSpPr>
          <p:cNvPr id="4" name="CasellaDiTesto 3">
            <a:extLst>
              <a:ext uri="{FF2B5EF4-FFF2-40B4-BE49-F238E27FC236}">
                <a16:creationId xmlns:a16="http://schemas.microsoft.com/office/drawing/2014/main" id="{E3BE1AB4-5146-BC46-89AF-D8BE839C00BE}"/>
              </a:ext>
            </a:extLst>
          </p:cNvPr>
          <p:cNvSpPr txBox="1"/>
          <p:nvPr/>
        </p:nvSpPr>
        <p:spPr>
          <a:xfrm>
            <a:off x="2019403" y="3785051"/>
            <a:ext cx="7815409" cy="1323439"/>
          </a:xfrm>
          <a:prstGeom prst="rect">
            <a:avLst/>
          </a:prstGeom>
          <a:noFill/>
        </p:spPr>
        <p:txBody>
          <a:bodyPr wrap="none" rtlCol="0">
            <a:spAutoFit/>
          </a:bodyPr>
          <a:lstStyle/>
          <a:p>
            <a:pPr algn="ctr"/>
            <a:r>
              <a:rPr lang="it-IT" sz="4000" b="1"/>
              <a:t>Incremento del </a:t>
            </a:r>
            <a:r>
              <a:rPr lang="it-IT" sz="4000" b="1">
                <a:solidFill>
                  <a:srgbClr val="0070C0"/>
                </a:solidFill>
              </a:rPr>
              <a:t>34,5%  </a:t>
            </a:r>
            <a:r>
              <a:rPr lang="it-IT" sz="4000" b="1"/>
              <a:t>di iscritti </a:t>
            </a:r>
          </a:p>
          <a:p>
            <a:pPr algn="ctr"/>
            <a:r>
              <a:rPr lang="it-IT" sz="4000" b="1"/>
              <a:t>al 23 AGOSTO 2023 rispetto al 2017 </a:t>
            </a:r>
          </a:p>
        </p:txBody>
      </p:sp>
    </p:spTree>
    <p:extLst>
      <p:ext uri="{BB962C8B-B14F-4D97-AF65-F5344CB8AC3E}">
        <p14:creationId xmlns:p14="http://schemas.microsoft.com/office/powerpoint/2010/main" val="3972340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4C4780CD-4F90-4A76-82C0-D4A50954CCEF}"/>
              </a:ext>
            </a:extLst>
          </p:cNvPr>
          <p:cNvSpPr txBox="1">
            <a:spLocks/>
          </p:cNvSpPr>
          <p:nvPr/>
        </p:nvSpPr>
        <p:spPr>
          <a:xfrm>
            <a:off x="248479" y="1481694"/>
            <a:ext cx="4572000" cy="336860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b="1" dirty="0">
                <a:solidFill>
                  <a:schemeClr val="accent1"/>
                </a:solidFill>
              </a:rPr>
              <a:t>ISCRITTI </a:t>
            </a:r>
            <a:br>
              <a:rPr lang="it-IT" b="1" dirty="0">
                <a:solidFill>
                  <a:schemeClr val="accent1"/>
                </a:solidFill>
              </a:rPr>
            </a:br>
            <a:r>
              <a:rPr lang="it-IT" b="1" dirty="0">
                <a:solidFill>
                  <a:schemeClr val="accent1"/>
                </a:solidFill>
              </a:rPr>
              <a:t>al 31 dicembre 2022</a:t>
            </a:r>
            <a:br>
              <a:rPr lang="it-IT" b="1" dirty="0">
                <a:solidFill>
                  <a:schemeClr val="accent1"/>
                </a:solidFill>
              </a:rPr>
            </a:br>
            <a:r>
              <a:rPr lang="it-IT" b="1" dirty="0">
                <a:solidFill>
                  <a:schemeClr val="accent1"/>
                </a:solidFill>
              </a:rPr>
              <a:t> </a:t>
            </a:r>
            <a:br>
              <a:rPr lang="it-IT" b="1" dirty="0">
                <a:solidFill>
                  <a:schemeClr val="accent1"/>
                </a:solidFill>
              </a:rPr>
            </a:br>
            <a:r>
              <a:rPr lang="it-IT" sz="5800" b="1" dirty="0">
                <a:solidFill>
                  <a:schemeClr val="accent1"/>
                </a:solidFill>
              </a:rPr>
              <a:t>7.868</a:t>
            </a:r>
            <a:br>
              <a:rPr lang="it-IT" sz="3600" dirty="0"/>
            </a:br>
            <a:endParaRPr lang="it-IT" sz="3600" dirty="0"/>
          </a:p>
        </p:txBody>
      </p:sp>
      <p:pic>
        <p:nvPicPr>
          <p:cNvPr id="11" name="Immagine 10">
            <a:extLst>
              <a:ext uri="{FF2B5EF4-FFF2-40B4-BE49-F238E27FC236}">
                <a16:creationId xmlns:a16="http://schemas.microsoft.com/office/drawing/2014/main" id="{89EFAFB9-B968-46CC-BDC7-5F7045DD6AF9}"/>
              </a:ext>
            </a:extLst>
          </p:cNvPr>
          <p:cNvPicPr>
            <a:picLocks noChangeAspect="1"/>
          </p:cNvPicPr>
          <p:nvPr/>
        </p:nvPicPr>
        <p:blipFill>
          <a:blip r:embed="rId3"/>
          <a:stretch>
            <a:fillRect/>
          </a:stretch>
        </p:blipFill>
        <p:spPr>
          <a:xfrm>
            <a:off x="26632" y="19251"/>
            <a:ext cx="1080000" cy="798671"/>
          </a:xfrm>
          <a:prstGeom prst="rect">
            <a:avLst/>
          </a:prstGeom>
        </p:spPr>
      </p:pic>
      <p:graphicFrame>
        <p:nvGraphicFramePr>
          <p:cNvPr id="2" name="Tabella 2">
            <a:extLst>
              <a:ext uri="{FF2B5EF4-FFF2-40B4-BE49-F238E27FC236}">
                <a16:creationId xmlns:a16="http://schemas.microsoft.com/office/drawing/2014/main" id="{DBFE9548-1652-4CB6-9538-D89A3B4D6EB5}"/>
              </a:ext>
            </a:extLst>
          </p:cNvPr>
          <p:cNvGraphicFramePr>
            <a:graphicFrameLocks noGrp="1"/>
          </p:cNvGraphicFramePr>
          <p:nvPr>
            <p:extLst>
              <p:ext uri="{D42A27DB-BD31-4B8C-83A1-F6EECF244321}">
                <p14:modId xmlns:p14="http://schemas.microsoft.com/office/powerpoint/2010/main" val="2734231881"/>
              </p:ext>
            </p:extLst>
          </p:nvPr>
        </p:nvGraphicFramePr>
        <p:xfrm>
          <a:off x="5636025" y="795585"/>
          <a:ext cx="5781618" cy="5120640"/>
        </p:xfrm>
        <a:graphic>
          <a:graphicData uri="http://schemas.openxmlformats.org/drawingml/2006/table">
            <a:tbl>
              <a:tblPr firstRow="1" bandRow="1">
                <a:tableStyleId>{5C22544A-7EE6-4342-B048-85BDC9FD1C3A}</a:tableStyleId>
              </a:tblPr>
              <a:tblGrid>
                <a:gridCol w="4471802">
                  <a:extLst>
                    <a:ext uri="{9D8B030D-6E8A-4147-A177-3AD203B41FA5}">
                      <a16:colId xmlns:a16="http://schemas.microsoft.com/office/drawing/2014/main" val="568361681"/>
                    </a:ext>
                  </a:extLst>
                </a:gridCol>
                <a:gridCol w="1309816">
                  <a:extLst>
                    <a:ext uri="{9D8B030D-6E8A-4147-A177-3AD203B41FA5}">
                      <a16:colId xmlns:a16="http://schemas.microsoft.com/office/drawing/2014/main" val="4266753455"/>
                    </a:ext>
                  </a:extLst>
                </a:gridCol>
              </a:tblGrid>
              <a:tr h="0">
                <a:tc>
                  <a:txBody>
                    <a:bodyPr/>
                    <a:lstStyle/>
                    <a:p>
                      <a:pPr marL="0" algn="l" defTabSz="914400" rtl="0" eaLnBrk="1" latinLnBrk="0" hangingPunct="1"/>
                      <a:r>
                        <a:rPr lang="it-IT" sz="3200" b="0" kern="1200" dirty="0">
                          <a:solidFill>
                            <a:schemeClr val="tx1"/>
                          </a:solidFill>
                          <a:latin typeface="+mn-lt"/>
                          <a:ea typeface="+mn-ea"/>
                          <a:cs typeface="+mn-cs"/>
                        </a:rPr>
                        <a:t>Medici e Odontoiatri</a:t>
                      </a:r>
                    </a:p>
                  </a:txBody>
                  <a:tcPr>
                    <a:solidFill>
                      <a:schemeClr val="accent1">
                        <a:lumMod val="40000"/>
                        <a:lumOff val="60000"/>
                      </a:schemeClr>
                    </a:solidFill>
                  </a:tcPr>
                </a:tc>
                <a:tc>
                  <a:txBody>
                    <a:bodyPr/>
                    <a:lstStyle/>
                    <a:p>
                      <a:r>
                        <a:rPr lang="it-IT" sz="3200" b="0" dirty="0">
                          <a:solidFill>
                            <a:schemeClr val="tx1"/>
                          </a:solidFill>
                        </a:rPr>
                        <a:t>6508</a:t>
                      </a:r>
                    </a:p>
                  </a:txBody>
                  <a:tcPr>
                    <a:solidFill>
                      <a:schemeClr val="accent1">
                        <a:lumMod val="40000"/>
                        <a:lumOff val="60000"/>
                      </a:schemeClr>
                    </a:solidFill>
                  </a:tcPr>
                </a:tc>
                <a:extLst>
                  <a:ext uri="{0D108BD9-81ED-4DB2-BD59-A6C34878D82A}">
                    <a16:rowId xmlns:a16="http://schemas.microsoft.com/office/drawing/2014/main" val="2331823661"/>
                  </a:ext>
                </a:extLst>
              </a:tr>
              <a:tr h="370840">
                <a:tc>
                  <a:txBody>
                    <a:bodyPr/>
                    <a:lstStyle/>
                    <a:p>
                      <a:pPr marL="0" algn="l" defTabSz="914400" rtl="0" eaLnBrk="1" latinLnBrk="0" hangingPunct="1"/>
                      <a:r>
                        <a:rPr lang="it-IT" sz="3200" b="0" kern="1200" dirty="0">
                          <a:solidFill>
                            <a:schemeClr val="tx1"/>
                          </a:solidFill>
                          <a:latin typeface="+mn-lt"/>
                          <a:ea typeface="+mn-ea"/>
                          <a:cs typeface="+mn-cs"/>
                        </a:rPr>
                        <a:t>Farmacisti</a:t>
                      </a:r>
                    </a:p>
                  </a:txBody>
                  <a:tcPr>
                    <a:solidFill>
                      <a:schemeClr val="accent1">
                        <a:lumMod val="40000"/>
                        <a:lumOff val="60000"/>
                      </a:schemeClr>
                    </a:solidFill>
                  </a:tcPr>
                </a:tc>
                <a:tc>
                  <a:txBody>
                    <a:bodyPr/>
                    <a:lstStyle/>
                    <a:p>
                      <a:r>
                        <a:rPr lang="it-IT" sz="3200" dirty="0"/>
                        <a:t>129</a:t>
                      </a:r>
                    </a:p>
                  </a:txBody>
                  <a:tcPr>
                    <a:solidFill>
                      <a:schemeClr val="accent1">
                        <a:lumMod val="40000"/>
                        <a:lumOff val="60000"/>
                      </a:schemeClr>
                    </a:solidFill>
                  </a:tcPr>
                </a:tc>
                <a:extLst>
                  <a:ext uri="{0D108BD9-81ED-4DB2-BD59-A6C34878D82A}">
                    <a16:rowId xmlns:a16="http://schemas.microsoft.com/office/drawing/2014/main" val="2376333381"/>
                  </a:ext>
                </a:extLst>
              </a:tr>
              <a:tr h="370840">
                <a:tc>
                  <a:txBody>
                    <a:bodyPr/>
                    <a:lstStyle/>
                    <a:p>
                      <a:pPr marL="0" algn="l" defTabSz="914400" rtl="0" eaLnBrk="1" latinLnBrk="0" hangingPunct="1"/>
                      <a:r>
                        <a:rPr lang="it-IT" sz="3200" b="0" kern="1200" dirty="0">
                          <a:solidFill>
                            <a:schemeClr val="tx1"/>
                          </a:solidFill>
                          <a:latin typeface="+mn-lt"/>
                          <a:ea typeface="+mn-ea"/>
                          <a:cs typeface="+mn-cs"/>
                        </a:rPr>
                        <a:t>Veterinari</a:t>
                      </a:r>
                    </a:p>
                  </a:txBody>
                  <a:tcPr>
                    <a:solidFill>
                      <a:schemeClr val="accent1">
                        <a:lumMod val="40000"/>
                        <a:lumOff val="60000"/>
                      </a:schemeClr>
                    </a:solidFill>
                  </a:tcPr>
                </a:tc>
                <a:tc>
                  <a:txBody>
                    <a:bodyPr/>
                    <a:lstStyle/>
                    <a:p>
                      <a:r>
                        <a:rPr lang="it-IT" sz="3200" dirty="0"/>
                        <a:t>36</a:t>
                      </a:r>
                    </a:p>
                  </a:txBody>
                  <a:tcPr>
                    <a:solidFill>
                      <a:schemeClr val="accent1">
                        <a:lumMod val="40000"/>
                        <a:lumOff val="60000"/>
                      </a:schemeClr>
                    </a:solidFill>
                  </a:tcPr>
                </a:tc>
                <a:extLst>
                  <a:ext uri="{0D108BD9-81ED-4DB2-BD59-A6C34878D82A}">
                    <a16:rowId xmlns:a16="http://schemas.microsoft.com/office/drawing/2014/main" val="1053091806"/>
                  </a:ext>
                </a:extLst>
              </a:tr>
              <a:tr h="370840">
                <a:tc>
                  <a:txBody>
                    <a:bodyPr/>
                    <a:lstStyle/>
                    <a:p>
                      <a:pPr marL="0" algn="l" defTabSz="914400" rtl="0" eaLnBrk="1" latinLnBrk="0" hangingPunct="1"/>
                      <a:r>
                        <a:rPr lang="it-IT" sz="3200" b="0" kern="1200" dirty="0">
                          <a:solidFill>
                            <a:schemeClr val="tx1"/>
                          </a:solidFill>
                          <a:latin typeface="+mn-lt"/>
                          <a:ea typeface="+mn-ea"/>
                          <a:cs typeface="+mn-cs"/>
                        </a:rPr>
                        <a:t>Infermieri</a:t>
                      </a:r>
                    </a:p>
                  </a:txBody>
                  <a:tcPr>
                    <a:solidFill>
                      <a:schemeClr val="accent1">
                        <a:lumMod val="40000"/>
                        <a:lumOff val="60000"/>
                      </a:schemeClr>
                    </a:solidFill>
                  </a:tcPr>
                </a:tc>
                <a:tc>
                  <a:txBody>
                    <a:bodyPr/>
                    <a:lstStyle/>
                    <a:p>
                      <a:r>
                        <a:rPr lang="it-IT" sz="3200" dirty="0"/>
                        <a:t>137</a:t>
                      </a:r>
                    </a:p>
                  </a:txBody>
                  <a:tcPr>
                    <a:solidFill>
                      <a:schemeClr val="accent1">
                        <a:lumMod val="40000"/>
                        <a:lumOff val="60000"/>
                      </a:schemeClr>
                    </a:solidFill>
                  </a:tcPr>
                </a:tc>
                <a:extLst>
                  <a:ext uri="{0D108BD9-81ED-4DB2-BD59-A6C34878D82A}">
                    <a16:rowId xmlns:a16="http://schemas.microsoft.com/office/drawing/2014/main" val="3480988537"/>
                  </a:ext>
                </a:extLst>
              </a:tr>
              <a:tr h="370840">
                <a:tc>
                  <a:txBody>
                    <a:bodyPr/>
                    <a:lstStyle/>
                    <a:p>
                      <a:pPr marL="0" algn="l" defTabSz="914400" rtl="0" eaLnBrk="1" latinLnBrk="0" hangingPunct="1"/>
                      <a:r>
                        <a:rPr lang="it-IT" sz="3200" b="0" kern="1200" dirty="0">
                          <a:solidFill>
                            <a:schemeClr val="tx1"/>
                          </a:solidFill>
                          <a:latin typeface="+mn-lt"/>
                          <a:ea typeface="+mn-ea"/>
                          <a:cs typeface="+mn-cs"/>
                        </a:rPr>
                        <a:t>Studenti (</a:t>
                      </a:r>
                      <a:r>
                        <a:rPr lang="it-IT" sz="3200" b="0" kern="1200" dirty="0" err="1">
                          <a:solidFill>
                            <a:schemeClr val="tx1"/>
                          </a:solidFill>
                          <a:latin typeface="+mn-lt"/>
                          <a:ea typeface="+mn-ea"/>
                          <a:cs typeface="+mn-cs"/>
                        </a:rPr>
                        <a:t>Med</a:t>
                      </a:r>
                      <a:r>
                        <a:rPr lang="it-IT" sz="3200" b="0" kern="1200" dirty="0">
                          <a:solidFill>
                            <a:schemeClr val="tx1"/>
                          </a:solidFill>
                          <a:latin typeface="+mn-lt"/>
                          <a:ea typeface="+mn-ea"/>
                          <a:cs typeface="+mn-cs"/>
                        </a:rPr>
                        <a:t>./</a:t>
                      </a:r>
                      <a:r>
                        <a:rPr lang="it-IT" sz="3200" b="0" kern="1200" dirty="0" err="1">
                          <a:solidFill>
                            <a:schemeClr val="tx1"/>
                          </a:solidFill>
                          <a:latin typeface="+mn-lt"/>
                          <a:ea typeface="+mn-ea"/>
                          <a:cs typeface="+mn-cs"/>
                        </a:rPr>
                        <a:t>Odonto</a:t>
                      </a:r>
                      <a:r>
                        <a:rPr lang="it-IT" sz="3200" b="0" kern="1200" dirty="0">
                          <a:solidFill>
                            <a:schemeClr val="tx1"/>
                          </a:solidFill>
                          <a:latin typeface="+mn-lt"/>
                          <a:ea typeface="+mn-ea"/>
                          <a:cs typeface="+mn-cs"/>
                        </a:rPr>
                        <a:t>.)</a:t>
                      </a:r>
                    </a:p>
                  </a:txBody>
                  <a:tcPr>
                    <a:solidFill>
                      <a:schemeClr val="accent1">
                        <a:lumMod val="40000"/>
                        <a:lumOff val="60000"/>
                      </a:schemeClr>
                    </a:solidFill>
                  </a:tcPr>
                </a:tc>
                <a:tc>
                  <a:txBody>
                    <a:bodyPr/>
                    <a:lstStyle/>
                    <a:p>
                      <a:r>
                        <a:rPr lang="it-IT" sz="3200" dirty="0"/>
                        <a:t>52</a:t>
                      </a:r>
                    </a:p>
                  </a:txBody>
                  <a:tcPr>
                    <a:solidFill>
                      <a:schemeClr val="accent1">
                        <a:lumMod val="40000"/>
                        <a:lumOff val="60000"/>
                      </a:schemeClr>
                    </a:solidFill>
                  </a:tcPr>
                </a:tc>
                <a:extLst>
                  <a:ext uri="{0D108BD9-81ED-4DB2-BD59-A6C34878D82A}">
                    <a16:rowId xmlns:a16="http://schemas.microsoft.com/office/drawing/2014/main" val="3893165055"/>
                  </a:ext>
                </a:extLst>
              </a:tr>
              <a:tr h="370840">
                <a:tc>
                  <a:txBody>
                    <a:bodyPr/>
                    <a:lstStyle/>
                    <a:p>
                      <a:pPr marL="0" algn="l" defTabSz="914400" rtl="0" eaLnBrk="1" latinLnBrk="0" hangingPunct="1"/>
                      <a:r>
                        <a:rPr lang="it-IT" sz="3200" b="0" kern="1200" dirty="0">
                          <a:solidFill>
                            <a:schemeClr val="tx1"/>
                          </a:solidFill>
                          <a:latin typeface="+mn-lt"/>
                          <a:ea typeface="+mn-ea"/>
                          <a:cs typeface="+mn-cs"/>
                        </a:rPr>
                        <a:t>CSE</a:t>
                      </a:r>
                    </a:p>
                  </a:txBody>
                  <a:tcPr>
                    <a:solidFill>
                      <a:schemeClr val="accent1">
                        <a:lumMod val="40000"/>
                        <a:lumOff val="60000"/>
                      </a:schemeClr>
                    </a:solidFill>
                  </a:tcPr>
                </a:tc>
                <a:tc>
                  <a:txBody>
                    <a:bodyPr/>
                    <a:lstStyle/>
                    <a:p>
                      <a:r>
                        <a:rPr lang="it-IT" sz="3200" kern="1200" dirty="0">
                          <a:solidFill>
                            <a:schemeClr val="dk1"/>
                          </a:solidFill>
                          <a:latin typeface="+mn-lt"/>
                          <a:ea typeface="+mn-ea"/>
                          <a:cs typeface="+mn-cs"/>
                        </a:rPr>
                        <a:t>7</a:t>
                      </a:r>
                    </a:p>
                  </a:txBody>
                  <a:tcPr>
                    <a:solidFill>
                      <a:schemeClr val="accent1">
                        <a:lumMod val="40000"/>
                        <a:lumOff val="60000"/>
                      </a:schemeClr>
                    </a:solidFill>
                  </a:tcPr>
                </a:tc>
                <a:extLst>
                  <a:ext uri="{0D108BD9-81ED-4DB2-BD59-A6C34878D82A}">
                    <a16:rowId xmlns:a16="http://schemas.microsoft.com/office/drawing/2014/main" val="3214723496"/>
                  </a:ext>
                </a:extLst>
              </a:tr>
              <a:tr h="370840">
                <a:tc>
                  <a:txBody>
                    <a:bodyPr/>
                    <a:lstStyle/>
                    <a:p>
                      <a:pPr marL="0" algn="l" defTabSz="914400" rtl="0" eaLnBrk="1" latinLnBrk="0" hangingPunct="1"/>
                      <a:r>
                        <a:rPr lang="it-IT" sz="3200" b="0" kern="1200" dirty="0">
                          <a:solidFill>
                            <a:schemeClr val="tx1"/>
                          </a:solidFill>
                          <a:latin typeface="+mn-lt"/>
                          <a:ea typeface="+mn-ea"/>
                          <a:cs typeface="+mn-cs"/>
                        </a:rPr>
                        <a:t>Fiscalmente a carico</a:t>
                      </a:r>
                    </a:p>
                  </a:txBody>
                  <a:tcPr>
                    <a:solidFill>
                      <a:schemeClr val="accent1">
                        <a:lumMod val="40000"/>
                        <a:lumOff val="60000"/>
                      </a:schemeClr>
                    </a:solidFill>
                  </a:tcPr>
                </a:tc>
                <a:tc>
                  <a:txBody>
                    <a:bodyPr/>
                    <a:lstStyle/>
                    <a:p>
                      <a:r>
                        <a:rPr lang="it-IT" sz="3200" kern="1200" dirty="0">
                          <a:solidFill>
                            <a:schemeClr val="dk1"/>
                          </a:solidFill>
                          <a:latin typeface="+mn-lt"/>
                          <a:ea typeface="+mn-ea"/>
                          <a:cs typeface="+mn-cs"/>
                        </a:rPr>
                        <a:t>678</a:t>
                      </a:r>
                    </a:p>
                  </a:txBody>
                  <a:tcPr>
                    <a:solidFill>
                      <a:schemeClr val="accent1">
                        <a:lumMod val="40000"/>
                        <a:lumOff val="60000"/>
                      </a:schemeClr>
                    </a:solidFill>
                  </a:tcPr>
                </a:tc>
                <a:extLst>
                  <a:ext uri="{0D108BD9-81ED-4DB2-BD59-A6C34878D82A}">
                    <a16:rowId xmlns:a16="http://schemas.microsoft.com/office/drawing/2014/main" val="4256401007"/>
                  </a:ext>
                </a:extLst>
              </a:tr>
              <a:tr h="0">
                <a:tc>
                  <a:txBody>
                    <a:bodyPr/>
                    <a:lstStyle/>
                    <a:p>
                      <a:pPr marL="0" algn="l" defTabSz="914400" rtl="0" eaLnBrk="1" latinLnBrk="0" hangingPunct="1"/>
                      <a:r>
                        <a:rPr lang="it-IT" sz="3200" b="0" kern="1200" dirty="0">
                          <a:solidFill>
                            <a:schemeClr val="tx1"/>
                          </a:solidFill>
                          <a:latin typeface="+mn-lt"/>
                          <a:ea typeface="+mn-ea"/>
                          <a:cs typeface="+mn-cs"/>
                        </a:rPr>
                        <a:t>Dipendenti Fonti Istitutive</a:t>
                      </a:r>
                    </a:p>
                  </a:txBody>
                  <a:tcPr>
                    <a:solidFill>
                      <a:schemeClr val="accent1">
                        <a:lumMod val="40000"/>
                        <a:lumOff val="60000"/>
                      </a:schemeClr>
                    </a:solidFill>
                  </a:tcPr>
                </a:tc>
                <a:tc>
                  <a:txBody>
                    <a:bodyPr/>
                    <a:lstStyle/>
                    <a:p>
                      <a:r>
                        <a:rPr lang="it-IT" sz="3200" kern="1200" dirty="0">
                          <a:solidFill>
                            <a:schemeClr val="dk1"/>
                          </a:solidFill>
                          <a:latin typeface="+mn-lt"/>
                          <a:ea typeface="+mn-ea"/>
                          <a:cs typeface="+mn-cs"/>
                        </a:rPr>
                        <a:t>321</a:t>
                      </a:r>
                    </a:p>
                  </a:txBody>
                  <a:tcPr>
                    <a:solidFill>
                      <a:schemeClr val="accent1">
                        <a:lumMod val="40000"/>
                        <a:lumOff val="60000"/>
                      </a:schemeClr>
                    </a:solidFill>
                  </a:tcPr>
                </a:tc>
                <a:extLst>
                  <a:ext uri="{0D108BD9-81ED-4DB2-BD59-A6C34878D82A}">
                    <a16:rowId xmlns:a16="http://schemas.microsoft.com/office/drawing/2014/main" val="831031375"/>
                  </a:ext>
                </a:extLst>
              </a:tr>
            </a:tbl>
          </a:graphicData>
        </a:graphic>
      </p:graphicFrame>
    </p:spTree>
    <p:extLst>
      <p:ext uri="{BB962C8B-B14F-4D97-AF65-F5344CB8AC3E}">
        <p14:creationId xmlns:p14="http://schemas.microsoft.com/office/powerpoint/2010/main" val="3170107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F765201-ACF2-B9F1-B892-04285B95FA72}"/>
              </a:ext>
            </a:extLst>
          </p:cNvPr>
          <p:cNvPicPr>
            <a:picLocks noChangeAspect="1"/>
          </p:cNvPicPr>
          <p:nvPr/>
        </p:nvPicPr>
        <p:blipFill>
          <a:blip r:embed="rId3"/>
          <a:stretch>
            <a:fillRect/>
          </a:stretch>
        </p:blipFill>
        <p:spPr>
          <a:xfrm>
            <a:off x="0" y="6480"/>
            <a:ext cx="12191999" cy="6978251"/>
          </a:xfrm>
          <a:prstGeom prst="rect">
            <a:avLst/>
          </a:prstGeom>
        </p:spPr>
      </p:pic>
    </p:spTree>
    <p:extLst>
      <p:ext uri="{BB962C8B-B14F-4D97-AF65-F5344CB8AC3E}">
        <p14:creationId xmlns:p14="http://schemas.microsoft.com/office/powerpoint/2010/main" val="226114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6B208D-45BD-5441-A370-DC1AC3CA61A9}"/>
              </a:ext>
            </a:extLst>
          </p:cNvPr>
          <p:cNvSpPr>
            <a:spLocks noGrp="1"/>
          </p:cNvSpPr>
          <p:nvPr>
            <p:ph type="title"/>
          </p:nvPr>
        </p:nvSpPr>
        <p:spPr>
          <a:xfrm>
            <a:off x="1703389" y="4221163"/>
            <a:ext cx="8713787" cy="2451100"/>
          </a:xfrm>
        </p:spPr>
        <p:txBody>
          <a:bodyPr/>
          <a:lstStyle/>
          <a:p>
            <a:pPr>
              <a:spcBef>
                <a:spcPts val="600"/>
              </a:spcBef>
            </a:pPr>
            <a:r>
              <a:rPr lang="it-IT" altLang="it-IT" sz="3600"/>
              <a:t>                    Metodo </a:t>
            </a:r>
            <a:r>
              <a:rPr lang="it-IT" altLang="it-IT" sz="3600">
                <a:solidFill>
                  <a:srgbClr val="0000FF"/>
                </a:solidFill>
              </a:rPr>
              <a:t>CONTRIBUTIVO                               </a:t>
            </a:r>
            <a:br>
              <a:rPr lang="it-IT" altLang="it-IT" sz="3600">
                <a:solidFill>
                  <a:srgbClr val="0000FF"/>
                </a:solidFill>
              </a:rPr>
            </a:br>
            <a:r>
              <a:rPr lang="it-IT" altLang="it-IT" sz="2400">
                <a:solidFill>
                  <a:srgbClr val="0000FF"/>
                </a:solidFill>
              </a:rPr>
              <a:t>Il calcolo della pensione viene eseguito sul montante previdenziale: i contributi versati rivalutati.</a:t>
            </a:r>
            <a:br>
              <a:rPr lang="it-IT" altLang="it-IT" sz="2400">
                <a:solidFill>
                  <a:srgbClr val="0000FF"/>
                </a:solidFill>
              </a:rPr>
            </a:br>
            <a:r>
              <a:rPr lang="it-IT" altLang="it-IT" sz="2400">
                <a:solidFill>
                  <a:srgbClr val="0000FF"/>
                </a:solidFill>
              </a:rPr>
              <a:t>Al montante contributivo si applica il coefficiente di trasformazione che tiene conto dell’aspettativa di vita all’età del pensionamento</a:t>
            </a:r>
          </a:p>
        </p:txBody>
      </p:sp>
      <p:sp>
        <p:nvSpPr>
          <p:cNvPr id="3" name="Segnaposto testo 2">
            <a:extLst>
              <a:ext uri="{FF2B5EF4-FFF2-40B4-BE49-F238E27FC236}">
                <a16:creationId xmlns:a16="http://schemas.microsoft.com/office/drawing/2014/main" id="{1B9B7BBF-0D99-7443-8D0C-45BD3C78BEE4}"/>
              </a:ext>
            </a:extLst>
          </p:cNvPr>
          <p:cNvSpPr>
            <a:spLocks noGrp="1"/>
          </p:cNvSpPr>
          <p:nvPr>
            <p:ph type="body" idx="1"/>
          </p:nvPr>
        </p:nvSpPr>
        <p:spPr>
          <a:xfrm>
            <a:off x="1703389" y="1628776"/>
            <a:ext cx="8785225" cy="2232025"/>
          </a:xfrm>
        </p:spPr>
        <p:txBody>
          <a:bodyPr anchor="t"/>
          <a:lstStyle/>
          <a:p>
            <a:pPr algn="ctr">
              <a:spcBef>
                <a:spcPts val="600"/>
              </a:spcBef>
              <a:defRPr/>
            </a:pPr>
            <a:r>
              <a:rPr lang="it-IT" altLang="it-IT" sz="3600" b="1" dirty="0">
                <a:solidFill>
                  <a:schemeClr val="tx1"/>
                </a:solidFill>
              </a:rPr>
              <a:t>Metodo</a:t>
            </a:r>
            <a:r>
              <a:rPr lang="it-IT" altLang="it-IT" sz="3600" b="1" dirty="0"/>
              <a:t> </a:t>
            </a:r>
            <a:r>
              <a:rPr lang="it-IT" altLang="it-IT" sz="3600" b="1" dirty="0">
                <a:solidFill>
                  <a:srgbClr val="0000FF"/>
                </a:solidFill>
              </a:rPr>
              <a:t>RETRIBUTIVO</a:t>
            </a:r>
          </a:p>
          <a:p>
            <a:pPr>
              <a:spcBef>
                <a:spcPts val="600"/>
              </a:spcBef>
              <a:defRPr/>
            </a:pPr>
            <a:r>
              <a:rPr lang="it-IT" altLang="it-IT" dirty="0">
                <a:solidFill>
                  <a:srgbClr val="0000FF"/>
                </a:solidFill>
                <a:latin typeface="+mj-lt"/>
              </a:rPr>
              <a:t>Il calcolo della pensione viene eseguito sulla base della retribuzione      Partendo da una “retribuzione pensionabile” (l’ultima o una media delle retribuzioni di un certo periodo) ogni anno di versamento aggiunge una % alla stessa.</a:t>
            </a:r>
          </a:p>
          <a:p>
            <a:pPr eaLnBrk="1" hangingPunct="1">
              <a:defRPr/>
            </a:pPr>
            <a:endParaRPr lang="it-IT" altLang="it-IT" dirty="0"/>
          </a:p>
        </p:txBody>
      </p:sp>
      <p:sp>
        <p:nvSpPr>
          <p:cNvPr id="24579" name="CasellaDiTesto 3">
            <a:extLst>
              <a:ext uri="{FF2B5EF4-FFF2-40B4-BE49-F238E27FC236}">
                <a16:creationId xmlns:a16="http://schemas.microsoft.com/office/drawing/2014/main" id="{E9110854-D3B1-EA4C-A275-BA09601AA34F}"/>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a:solidFill>
                  <a:srgbClr val="0099CC"/>
                </a:solidFill>
                <a:latin typeface="Arial" panose="020B0604020202020204" pitchFamily="34" charset="0"/>
              </a:rPr>
              <a:t>I </a:t>
            </a:r>
            <a:r>
              <a:rPr lang="it-IT" altLang="it-IT" b="1">
                <a:solidFill>
                  <a:srgbClr val="0099CC"/>
                </a:solidFill>
                <a:latin typeface="Arial" panose="020B0604020202020204" pitchFamily="34" charset="0"/>
              </a:rPr>
              <a:t>METODI</a:t>
            </a:r>
            <a:r>
              <a:rPr lang="it-IT" altLang="it-IT">
                <a:solidFill>
                  <a:srgbClr val="0099CC"/>
                </a:solidFill>
                <a:latin typeface="Arial" panose="020B0604020202020204" pitchFamily="34" charset="0"/>
              </a:rPr>
              <a:t> di </a:t>
            </a:r>
            <a:r>
              <a:rPr lang="it-IT" altLang="it-IT" b="1">
                <a:solidFill>
                  <a:srgbClr val="0099CC"/>
                </a:solidFill>
                <a:latin typeface="Arial" panose="020B0604020202020204" pitchFamily="34" charset="0"/>
              </a:rPr>
              <a:t>calcolo</a:t>
            </a:r>
            <a:r>
              <a:rPr lang="it-IT" altLang="it-IT">
                <a:solidFill>
                  <a:srgbClr val="0099CC"/>
                </a:solidFill>
                <a:latin typeface="Arial" panose="020B0604020202020204" pitchFamily="34" charset="0"/>
              </a:rPr>
              <a:t> del sistema a Ripartizione</a:t>
            </a:r>
          </a:p>
        </p:txBody>
      </p:sp>
    </p:spTree>
    <p:extLst>
      <p:ext uri="{BB962C8B-B14F-4D97-AF65-F5344CB8AC3E}">
        <p14:creationId xmlns:p14="http://schemas.microsoft.com/office/powerpoint/2010/main" val="1598801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2">
            <a:extLst>
              <a:ext uri="{FF2B5EF4-FFF2-40B4-BE49-F238E27FC236}">
                <a16:creationId xmlns:a16="http://schemas.microsoft.com/office/drawing/2014/main" id="{80E38096-604C-46B9-F9B3-1FFE21AC7F74}"/>
              </a:ext>
            </a:extLst>
          </p:cNvPr>
          <p:cNvGraphicFramePr>
            <a:graphicFrameLocks noGrp="1"/>
          </p:cNvGraphicFramePr>
          <p:nvPr>
            <p:extLst>
              <p:ext uri="{D42A27DB-BD31-4B8C-83A1-F6EECF244321}">
                <p14:modId xmlns:p14="http://schemas.microsoft.com/office/powerpoint/2010/main" val="923873632"/>
              </p:ext>
            </p:extLst>
          </p:nvPr>
        </p:nvGraphicFramePr>
        <p:xfrm>
          <a:off x="162744" y="285720"/>
          <a:ext cx="11866512" cy="6286560"/>
        </p:xfrm>
        <a:graphic>
          <a:graphicData uri="http://schemas.openxmlformats.org/drawingml/2006/table">
            <a:tbl>
              <a:tblPr firstRow="1" bandRow="1">
                <a:tableStyleId>{5C22544A-7EE6-4342-B048-85BDC9FD1C3A}</a:tableStyleId>
              </a:tblPr>
              <a:tblGrid>
                <a:gridCol w="1692000">
                  <a:extLst>
                    <a:ext uri="{9D8B030D-6E8A-4147-A177-3AD203B41FA5}">
                      <a16:colId xmlns:a16="http://schemas.microsoft.com/office/drawing/2014/main" val="3628413234"/>
                    </a:ext>
                  </a:extLst>
                </a:gridCol>
                <a:gridCol w="1695752">
                  <a:extLst>
                    <a:ext uri="{9D8B030D-6E8A-4147-A177-3AD203B41FA5}">
                      <a16:colId xmlns:a16="http://schemas.microsoft.com/office/drawing/2014/main" val="2703362248"/>
                    </a:ext>
                  </a:extLst>
                </a:gridCol>
                <a:gridCol w="1695752">
                  <a:extLst>
                    <a:ext uri="{9D8B030D-6E8A-4147-A177-3AD203B41FA5}">
                      <a16:colId xmlns:a16="http://schemas.microsoft.com/office/drawing/2014/main" val="3644002572"/>
                    </a:ext>
                  </a:extLst>
                </a:gridCol>
                <a:gridCol w="1695752">
                  <a:extLst>
                    <a:ext uri="{9D8B030D-6E8A-4147-A177-3AD203B41FA5}">
                      <a16:colId xmlns:a16="http://schemas.microsoft.com/office/drawing/2014/main" val="1010091238"/>
                    </a:ext>
                  </a:extLst>
                </a:gridCol>
                <a:gridCol w="1695752">
                  <a:extLst>
                    <a:ext uri="{9D8B030D-6E8A-4147-A177-3AD203B41FA5}">
                      <a16:colId xmlns:a16="http://schemas.microsoft.com/office/drawing/2014/main" val="713583855"/>
                    </a:ext>
                  </a:extLst>
                </a:gridCol>
                <a:gridCol w="1695752">
                  <a:extLst>
                    <a:ext uri="{9D8B030D-6E8A-4147-A177-3AD203B41FA5}">
                      <a16:colId xmlns:a16="http://schemas.microsoft.com/office/drawing/2014/main" val="3418055395"/>
                    </a:ext>
                  </a:extLst>
                </a:gridCol>
                <a:gridCol w="1695752">
                  <a:extLst>
                    <a:ext uri="{9D8B030D-6E8A-4147-A177-3AD203B41FA5}">
                      <a16:colId xmlns:a16="http://schemas.microsoft.com/office/drawing/2014/main" val="3235808251"/>
                    </a:ext>
                  </a:extLst>
                </a:gridCol>
              </a:tblGrid>
              <a:tr h="305441">
                <a:tc>
                  <a:txBody>
                    <a:bodyPr/>
                    <a:lstStyle/>
                    <a:p>
                      <a:pPr algn="ctr"/>
                      <a:r>
                        <a:rPr lang="it-IT" sz="2000"/>
                        <a:t>Classi d’età</a:t>
                      </a:r>
                      <a:endParaRPr lang="it-IT" sz="20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000" dirty="0"/>
                        <a:t>Aderenti 2017</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000"/>
                        <a:t>Aderenti 2018</a:t>
                      </a:r>
                      <a:endParaRPr lang="it-IT" sz="2000" dirty="0"/>
                    </a:p>
                  </a:txBody>
                  <a:tcPr marL="68580" marR="68580" marT="34290" marB="34290"/>
                </a:tc>
                <a:tc>
                  <a:txBody>
                    <a:bodyPr/>
                    <a:lstStyle/>
                    <a:p>
                      <a:pPr algn="ctr"/>
                      <a:r>
                        <a:rPr lang="it-IT" sz="2000" b="1" dirty="0"/>
                        <a:t>Aderenti 2019 </a:t>
                      </a:r>
                    </a:p>
                  </a:txBody>
                  <a:tcPr marL="68580" marR="68580" marT="34290" marB="34290"/>
                </a:tc>
                <a:tc>
                  <a:txBody>
                    <a:bodyPr/>
                    <a:lstStyle/>
                    <a:p>
                      <a:r>
                        <a:rPr lang="it-IT" sz="2000" b="1" kern="1200" dirty="0">
                          <a:solidFill>
                            <a:schemeClr val="lt1"/>
                          </a:solidFill>
                          <a:latin typeface="+mn-lt"/>
                          <a:ea typeface="+mn-ea"/>
                          <a:cs typeface="+mn-cs"/>
                        </a:rPr>
                        <a:t>Aderenti 2020</a:t>
                      </a:r>
                    </a:p>
                  </a:txBody>
                  <a:tcPr/>
                </a:tc>
                <a:tc>
                  <a:txBody>
                    <a:bodyPr/>
                    <a:lstStyle/>
                    <a:p>
                      <a:r>
                        <a:rPr lang="it-IT" sz="2000" b="1" kern="1200" dirty="0">
                          <a:solidFill>
                            <a:schemeClr val="lt1"/>
                          </a:solidFill>
                          <a:latin typeface="+mn-lt"/>
                          <a:ea typeface="+mn-ea"/>
                          <a:cs typeface="+mn-cs"/>
                        </a:rPr>
                        <a:t>Aderenti 2021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b="1" kern="1200" dirty="0">
                          <a:solidFill>
                            <a:schemeClr val="lt1"/>
                          </a:solidFill>
                          <a:latin typeface="+mn-lt"/>
                          <a:ea typeface="+mn-ea"/>
                          <a:cs typeface="+mn-cs"/>
                        </a:rPr>
                        <a:t>Aderenti 2022</a:t>
                      </a:r>
                    </a:p>
                    <a:p>
                      <a:endParaRPr lang="it-IT"/>
                    </a:p>
                  </a:txBody>
                  <a:tcPr/>
                </a:tc>
                <a:extLst>
                  <a:ext uri="{0D108BD9-81ED-4DB2-BD59-A6C34878D82A}">
                    <a16:rowId xmlns:a16="http://schemas.microsoft.com/office/drawing/2014/main" val="2775392012"/>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a:t>&lt;20</a:t>
                      </a:r>
                      <a:endParaRPr lang="it-IT" sz="2000" dirty="0"/>
                    </a:p>
                  </a:txBody>
                  <a:tcPr marL="68580" marR="68580" marT="34290" marB="34290"/>
                </a:tc>
                <a:tc>
                  <a:txBody>
                    <a:bodyPr/>
                    <a:lstStyle/>
                    <a:p>
                      <a:pPr algn="ctr"/>
                      <a:r>
                        <a:rPr lang="it-IT" sz="2000" dirty="0"/>
                        <a:t>17</a:t>
                      </a:r>
                    </a:p>
                  </a:txBody>
                  <a:tcPr marL="68580" marR="68580" marT="34290" marB="34290"/>
                </a:tc>
                <a:tc>
                  <a:txBody>
                    <a:bodyPr/>
                    <a:lstStyle/>
                    <a:p>
                      <a:pPr algn="ctr"/>
                      <a:r>
                        <a:rPr lang="it-IT" sz="2000" dirty="0"/>
                        <a:t>31</a:t>
                      </a:r>
                    </a:p>
                  </a:txBody>
                  <a:tcPr marL="68580" marR="68580" marT="34290" marB="34290"/>
                </a:tc>
                <a:tc>
                  <a:txBody>
                    <a:bodyPr/>
                    <a:lstStyle/>
                    <a:p>
                      <a:pPr marL="0" algn="ctr" defTabSz="914400" rtl="0" eaLnBrk="1" latinLnBrk="0" hangingPunct="1"/>
                      <a:r>
                        <a:rPr lang="it-IT" sz="2000" kern="1200" dirty="0">
                          <a:solidFill>
                            <a:schemeClr val="dk1"/>
                          </a:solidFill>
                          <a:latin typeface="+mn-lt"/>
                          <a:ea typeface="+mn-ea"/>
                          <a:cs typeface="+mn-cs"/>
                        </a:rPr>
                        <a:t>37</a:t>
                      </a:r>
                    </a:p>
                  </a:txBody>
                  <a:tcPr marL="68580" marR="68580" marT="34290" marB="34290"/>
                </a:tc>
                <a:tc>
                  <a:txBody>
                    <a:bodyPr/>
                    <a:lstStyle/>
                    <a:p>
                      <a:pPr algn="ctr"/>
                      <a:r>
                        <a:rPr lang="it-IT" sz="2000" kern="1200" dirty="0">
                          <a:solidFill>
                            <a:schemeClr val="dk1"/>
                          </a:solidFill>
                          <a:latin typeface="+mn-lt"/>
                          <a:ea typeface="+mn-ea"/>
                          <a:cs typeface="+mn-cs"/>
                        </a:rPr>
                        <a:t>30</a:t>
                      </a:r>
                    </a:p>
                  </a:txBody>
                  <a:tcPr/>
                </a:tc>
                <a:tc>
                  <a:txBody>
                    <a:bodyPr/>
                    <a:lstStyle/>
                    <a:p>
                      <a:pPr algn="ctr"/>
                      <a:r>
                        <a:rPr lang="it-IT" sz="2000" kern="1200" dirty="0">
                          <a:solidFill>
                            <a:schemeClr val="dk1"/>
                          </a:solidFill>
                          <a:latin typeface="+mn-lt"/>
                          <a:ea typeface="+mn-ea"/>
                          <a:cs typeface="+mn-cs"/>
                        </a:rPr>
                        <a:t>50</a:t>
                      </a:r>
                    </a:p>
                  </a:txBody>
                  <a:tcPr/>
                </a:tc>
                <a:tc>
                  <a:txBody>
                    <a:bodyPr/>
                    <a:lstStyle/>
                    <a:p>
                      <a:pPr algn="ctr"/>
                      <a:r>
                        <a:rPr lang="it-IT"/>
                        <a:t>26</a:t>
                      </a:r>
                    </a:p>
                  </a:txBody>
                  <a:tcPr/>
                </a:tc>
                <a:extLst>
                  <a:ext uri="{0D108BD9-81ED-4DB2-BD59-A6C34878D82A}">
                    <a16:rowId xmlns:a16="http://schemas.microsoft.com/office/drawing/2014/main" val="3835820537"/>
                  </a:ext>
                </a:extLst>
              </a:tr>
              <a:tr h="468000">
                <a:tc>
                  <a:txBody>
                    <a:bodyPr/>
                    <a:lstStyle/>
                    <a:p>
                      <a:r>
                        <a:rPr lang="it-IT" sz="2000"/>
                        <a:t>Tra  20 e 24</a:t>
                      </a:r>
                      <a:endParaRPr lang="it-IT" sz="2000" dirty="0"/>
                    </a:p>
                  </a:txBody>
                  <a:tcPr marL="68580" marR="68580" marT="34290" marB="34290"/>
                </a:tc>
                <a:tc>
                  <a:txBody>
                    <a:bodyPr/>
                    <a:lstStyle/>
                    <a:p>
                      <a:pPr algn="ctr"/>
                      <a:r>
                        <a:rPr lang="it-IT" sz="2000">
                          <a:highlight>
                            <a:srgbClr val="FFFF00"/>
                          </a:highlight>
                        </a:rPr>
                        <a:t>24</a:t>
                      </a:r>
                      <a:endParaRPr lang="it-IT" sz="2000" dirty="0">
                        <a:highlight>
                          <a:srgbClr val="FFFF00"/>
                        </a:highlight>
                      </a:endParaRPr>
                    </a:p>
                  </a:txBody>
                  <a:tcPr marL="68580" marR="68580" marT="34290" marB="34290"/>
                </a:tc>
                <a:tc>
                  <a:txBody>
                    <a:bodyPr/>
                    <a:lstStyle/>
                    <a:p>
                      <a:pPr algn="ctr"/>
                      <a:r>
                        <a:rPr lang="it-IT" sz="2000" dirty="0">
                          <a:highlight>
                            <a:srgbClr val="FFFF00"/>
                          </a:highlight>
                        </a:rPr>
                        <a:t>23</a:t>
                      </a:r>
                    </a:p>
                  </a:txBody>
                  <a:tcPr marL="68580" marR="68580" marT="34290" marB="34290"/>
                </a:tc>
                <a:tc>
                  <a:txBody>
                    <a:bodyPr/>
                    <a:lstStyle/>
                    <a:p>
                      <a:pPr marL="0" algn="ctr" defTabSz="914400" rtl="0" eaLnBrk="1" latinLnBrk="0" hangingPunct="1"/>
                      <a:r>
                        <a:rPr lang="it-IT" sz="2000" kern="1200">
                          <a:solidFill>
                            <a:schemeClr val="dk1"/>
                          </a:solidFill>
                          <a:highlight>
                            <a:srgbClr val="FFFF00"/>
                          </a:highlight>
                          <a:latin typeface="+mn-lt"/>
                          <a:ea typeface="+mn-ea"/>
                          <a:cs typeface="+mn-cs"/>
                        </a:rPr>
                        <a:t>35</a:t>
                      </a:r>
                      <a:endParaRPr lang="it-IT" sz="2000" kern="1200" dirty="0">
                        <a:solidFill>
                          <a:schemeClr val="dk1"/>
                        </a:solidFill>
                        <a:highlight>
                          <a:srgbClr val="FFFF00"/>
                        </a:highlight>
                        <a:latin typeface="+mn-lt"/>
                        <a:ea typeface="+mn-ea"/>
                        <a:cs typeface="+mn-cs"/>
                      </a:endParaRPr>
                    </a:p>
                  </a:txBody>
                  <a:tcPr marL="68580" marR="68580" marT="34290" marB="34290"/>
                </a:tc>
                <a:tc>
                  <a:txBody>
                    <a:bodyPr/>
                    <a:lstStyle/>
                    <a:p>
                      <a:pPr algn="ctr"/>
                      <a:r>
                        <a:rPr lang="it-IT" sz="2000" kern="1200" dirty="0">
                          <a:solidFill>
                            <a:schemeClr val="dk1"/>
                          </a:solidFill>
                          <a:highlight>
                            <a:srgbClr val="FFFF00"/>
                          </a:highlight>
                          <a:latin typeface="+mn-lt"/>
                          <a:ea typeface="+mn-ea"/>
                          <a:cs typeface="+mn-cs"/>
                        </a:rPr>
                        <a:t>30</a:t>
                      </a:r>
                    </a:p>
                  </a:txBody>
                  <a:tcPr/>
                </a:tc>
                <a:tc>
                  <a:txBody>
                    <a:bodyPr/>
                    <a:lstStyle/>
                    <a:p>
                      <a:pPr algn="ctr"/>
                      <a:r>
                        <a:rPr lang="it-IT" sz="2000" kern="1200" dirty="0">
                          <a:solidFill>
                            <a:schemeClr val="dk1"/>
                          </a:solidFill>
                          <a:highlight>
                            <a:srgbClr val="FFFF00"/>
                          </a:highlight>
                          <a:latin typeface="+mn-lt"/>
                          <a:ea typeface="+mn-ea"/>
                          <a:cs typeface="+mn-cs"/>
                        </a:rPr>
                        <a:t>26</a:t>
                      </a:r>
                    </a:p>
                  </a:txBody>
                  <a:tcPr/>
                </a:tc>
                <a:tc>
                  <a:txBody>
                    <a:bodyPr/>
                    <a:lstStyle/>
                    <a:p>
                      <a:pPr algn="ctr"/>
                      <a:r>
                        <a:rPr lang="it-IT">
                          <a:highlight>
                            <a:srgbClr val="FFFF00"/>
                          </a:highlight>
                        </a:rPr>
                        <a:t>21</a:t>
                      </a:r>
                    </a:p>
                  </a:txBody>
                  <a:tcPr/>
                </a:tc>
                <a:extLst>
                  <a:ext uri="{0D108BD9-81ED-4DB2-BD59-A6C34878D82A}">
                    <a16:rowId xmlns:a16="http://schemas.microsoft.com/office/drawing/2014/main" val="147354428"/>
                  </a:ext>
                </a:extLst>
              </a:tr>
              <a:tr h="468000">
                <a:tc>
                  <a:txBody>
                    <a:bodyPr/>
                    <a:lstStyle/>
                    <a:p>
                      <a:r>
                        <a:rPr lang="it-IT" sz="2000"/>
                        <a:t>Tra 25 e 29</a:t>
                      </a:r>
                      <a:endParaRPr lang="it-IT" sz="2000" dirty="0"/>
                    </a:p>
                  </a:txBody>
                  <a:tcPr marL="68580" marR="68580" marT="34290" marB="34290"/>
                </a:tc>
                <a:tc>
                  <a:txBody>
                    <a:bodyPr/>
                    <a:lstStyle/>
                    <a:p>
                      <a:pPr algn="ctr"/>
                      <a:r>
                        <a:rPr lang="it-IT" sz="2000">
                          <a:highlight>
                            <a:srgbClr val="FFFF00"/>
                          </a:highlight>
                        </a:rPr>
                        <a:t>95</a:t>
                      </a:r>
                      <a:endParaRPr lang="it-IT" sz="2000" dirty="0">
                        <a:highlight>
                          <a:srgbClr val="FFFF00"/>
                        </a:highlight>
                      </a:endParaRPr>
                    </a:p>
                  </a:txBody>
                  <a:tcPr marL="68580" marR="68580" marT="34290" marB="34290"/>
                </a:tc>
                <a:tc>
                  <a:txBody>
                    <a:bodyPr/>
                    <a:lstStyle/>
                    <a:p>
                      <a:pPr algn="ctr"/>
                      <a:r>
                        <a:rPr lang="it-IT" sz="2000" dirty="0">
                          <a:highlight>
                            <a:srgbClr val="FFFF00"/>
                          </a:highlight>
                        </a:rPr>
                        <a:t>94</a:t>
                      </a:r>
                    </a:p>
                  </a:txBody>
                  <a:tcPr marL="68580" marR="68580" marT="34290" marB="34290"/>
                </a:tc>
                <a:tc>
                  <a:txBody>
                    <a:bodyPr/>
                    <a:lstStyle/>
                    <a:p>
                      <a:pPr marL="0" algn="ctr" defTabSz="914400" rtl="0" eaLnBrk="1" latinLnBrk="0" hangingPunct="1"/>
                      <a:r>
                        <a:rPr lang="it-IT" sz="2000" kern="1200">
                          <a:solidFill>
                            <a:schemeClr val="dk1"/>
                          </a:solidFill>
                          <a:highlight>
                            <a:srgbClr val="FFFF00"/>
                          </a:highlight>
                          <a:latin typeface="+mn-lt"/>
                          <a:ea typeface="+mn-ea"/>
                          <a:cs typeface="+mn-cs"/>
                        </a:rPr>
                        <a:t>105</a:t>
                      </a:r>
                      <a:endParaRPr lang="it-IT" sz="2000" kern="1200" dirty="0">
                        <a:solidFill>
                          <a:schemeClr val="dk1"/>
                        </a:solidFill>
                        <a:highlight>
                          <a:srgbClr val="FFFF00"/>
                        </a:highlight>
                        <a:latin typeface="+mn-lt"/>
                        <a:ea typeface="+mn-ea"/>
                        <a:cs typeface="+mn-cs"/>
                      </a:endParaRPr>
                    </a:p>
                  </a:txBody>
                  <a:tcPr marL="68580" marR="68580" marT="34290" marB="34290"/>
                </a:tc>
                <a:tc>
                  <a:txBody>
                    <a:bodyPr/>
                    <a:lstStyle/>
                    <a:p>
                      <a:pPr algn="ctr"/>
                      <a:r>
                        <a:rPr lang="it-IT" sz="2000" kern="1200" dirty="0">
                          <a:solidFill>
                            <a:schemeClr val="dk1"/>
                          </a:solidFill>
                          <a:highlight>
                            <a:srgbClr val="FFFF00"/>
                          </a:highlight>
                          <a:latin typeface="+mn-lt"/>
                          <a:ea typeface="+mn-ea"/>
                          <a:cs typeface="+mn-cs"/>
                        </a:rPr>
                        <a:t>105</a:t>
                      </a:r>
                    </a:p>
                  </a:txBody>
                  <a:tcPr/>
                </a:tc>
                <a:tc>
                  <a:txBody>
                    <a:bodyPr/>
                    <a:lstStyle/>
                    <a:p>
                      <a:pPr algn="ctr"/>
                      <a:r>
                        <a:rPr lang="it-IT" sz="2000" kern="1200" dirty="0">
                          <a:solidFill>
                            <a:schemeClr val="dk1"/>
                          </a:solidFill>
                          <a:highlight>
                            <a:srgbClr val="FFFF00"/>
                          </a:highlight>
                          <a:latin typeface="+mn-lt"/>
                          <a:ea typeface="+mn-ea"/>
                          <a:cs typeface="+mn-cs"/>
                        </a:rPr>
                        <a:t>124</a:t>
                      </a:r>
                    </a:p>
                  </a:txBody>
                  <a:tcPr/>
                </a:tc>
                <a:tc>
                  <a:txBody>
                    <a:bodyPr/>
                    <a:lstStyle/>
                    <a:p>
                      <a:pPr algn="ctr"/>
                      <a:r>
                        <a:rPr lang="it-IT">
                          <a:highlight>
                            <a:srgbClr val="FFFF00"/>
                          </a:highlight>
                        </a:rPr>
                        <a:t>76</a:t>
                      </a:r>
                    </a:p>
                  </a:txBody>
                  <a:tcPr/>
                </a:tc>
                <a:extLst>
                  <a:ext uri="{0D108BD9-81ED-4DB2-BD59-A6C34878D82A}">
                    <a16:rowId xmlns:a16="http://schemas.microsoft.com/office/drawing/2014/main" val="4268927855"/>
                  </a:ext>
                </a:extLst>
              </a:tr>
              <a:tr h="468000">
                <a:tc>
                  <a:txBody>
                    <a:bodyPr/>
                    <a:lstStyle/>
                    <a:p>
                      <a:r>
                        <a:rPr lang="it-IT" sz="2000"/>
                        <a:t>Tra 30 e 34</a:t>
                      </a:r>
                      <a:endParaRPr lang="it-IT" sz="2000" dirty="0"/>
                    </a:p>
                  </a:txBody>
                  <a:tcPr marL="68580" marR="68580" marT="34290" marB="34290"/>
                </a:tc>
                <a:tc>
                  <a:txBody>
                    <a:bodyPr/>
                    <a:lstStyle/>
                    <a:p>
                      <a:pPr algn="ctr"/>
                      <a:r>
                        <a:rPr lang="it-IT" sz="2000">
                          <a:highlight>
                            <a:srgbClr val="FFFF00"/>
                          </a:highlight>
                        </a:rPr>
                        <a:t>136</a:t>
                      </a:r>
                      <a:endParaRPr lang="it-IT" sz="2000" dirty="0">
                        <a:highlight>
                          <a:srgbClr val="FFFF00"/>
                        </a:highlight>
                      </a:endParaRPr>
                    </a:p>
                  </a:txBody>
                  <a:tcPr marL="68580" marR="68580" marT="34290" marB="34290"/>
                </a:tc>
                <a:tc>
                  <a:txBody>
                    <a:bodyPr/>
                    <a:lstStyle/>
                    <a:p>
                      <a:pPr algn="ctr"/>
                      <a:r>
                        <a:rPr lang="it-IT" sz="2000" dirty="0">
                          <a:highlight>
                            <a:srgbClr val="FFFF00"/>
                          </a:highlight>
                        </a:rPr>
                        <a:t>130</a:t>
                      </a:r>
                    </a:p>
                  </a:txBody>
                  <a:tcPr marL="68580" marR="68580" marT="34290" marB="34290"/>
                </a:tc>
                <a:tc>
                  <a:txBody>
                    <a:bodyPr/>
                    <a:lstStyle/>
                    <a:p>
                      <a:pPr marL="0" algn="ctr" defTabSz="914400" rtl="0" eaLnBrk="1" latinLnBrk="0" hangingPunct="1"/>
                      <a:r>
                        <a:rPr lang="it-IT" sz="2000" kern="1200">
                          <a:solidFill>
                            <a:schemeClr val="dk1"/>
                          </a:solidFill>
                          <a:highlight>
                            <a:srgbClr val="FFFF00"/>
                          </a:highlight>
                          <a:latin typeface="+mn-lt"/>
                          <a:ea typeface="+mn-ea"/>
                          <a:cs typeface="+mn-cs"/>
                        </a:rPr>
                        <a:t>98</a:t>
                      </a:r>
                      <a:endParaRPr lang="it-IT" sz="2000" kern="1200" dirty="0">
                        <a:solidFill>
                          <a:schemeClr val="dk1"/>
                        </a:solidFill>
                        <a:highlight>
                          <a:srgbClr val="FFFF00"/>
                        </a:highlight>
                        <a:latin typeface="+mn-lt"/>
                        <a:ea typeface="+mn-ea"/>
                        <a:cs typeface="+mn-cs"/>
                      </a:endParaRPr>
                    </a:p>
                  </a:txBody>
                  <a:tcPr marL="68580" marR="68580" marT="34290" marB="34290"/>
                </a:tc>
                <a:tc>
                  <a:txBody>
                    <a:bodyPr/>
                    <a:lstStyle/>
                    <a:p>
                      <a:pPr algn="ctr"/>
                      <a:r>
                        <a:rPr lang="it-IT" sz="2000" kern="1200" dirty="0">
                          <a:solidFill>
                            <a:schemeClr val="dk1"/>
                          </a:solidFill>
                          <a:highlight>
                            <a:srgbClr val="FFFF00"/>
                          </a:highlight>
                          <a:latin typeface="+mn-lt"/>
                          <a:ea typeface="+mn-ea"/>
                          <a:cs typeface="+mn-cs"/>
                        </a:rPr>
                        <a:t>146</a:t>
                      </a:r>
                    </a:p>
                  </a:txBody>
                  <a:tcPr/>
                </a:tc>
                <a:tc>
                  <a:txBody>
                    <a:bodyPr/>
                    <a:lstStyle/>
                    <a:p>
                      <a:pPr algn="ctr"/>
                      <a:r>
                        <a:rPr lang="it-IT" sz="2000" kern="1200" dirty="0">
                          <a:solidFill>
                            <a:schemeClr val="dk1"/>
                          </a:solidFill>
                          <a:highlight>
                            <a:srgbClr val="FFFF00"/>
                          </a:highlight>
                          <a:latin typeface="+mn-lt"/>
                          <a:ea typeface="+mn-ea"/>
                          <a:cs typeface="+mn-cs"/>
                        </a:rPr>
                        <a:t>165</a:t>
                      </a:r>
                    </a:p>
                  </a:txBody>
                  <a:tcPr/>
                </a:tc>
                <a:tc>
                  <a:txBody>
                    <a:bodyPr/>
                    <a:lstStyle/>
                    <a:p>
                      <a:pPr algn="ctr"/>
                      <a:r>
                        <a:rPr lang="it-IT">
                          <a:highlight>
                            <a:srgbClr val="FFFF00"/>
                          </a:highlight>
                        </a:rPr>
                        <a:t>128</a:t>
                      </a:r>
                    </a:p>
                  </a:txBody>
                  <a:tcPr/>
                </a:tc>
                <a:extLst>
                  <a:ext uri="{0D108BD9-81ED-4DB2-BD59-A6C34878D82A}">
                    <a16:rowId xmlns:a16="http://schemas.microsoft.com/office/drawing/2014/main" val="653450820"/>
                  </a:ext>
                </a:extLst>
              </a:tr>
              <a:tr h="468000">
                <a:tc>
                  <a:txBody>
                    <a:bodyPr/>
                    <a:lstStyle/>
                    <a:p>
                      <a:r>
                        <a:rPr lang="it-IT" sz="2000"/>
                        <a:t>Tra 35 e 39</a:t>
                      </a:r>
                      <a:endParaRPr lang="it-IT" sz="2000" dirty="0"/>
                    </a:p>
                  </a:txBody>
                  <a:tcPr marL="68580" marR="68580" marT="34290" marB="34290"/>
                </a:tc>
                <a:tc>
                  <a:txBody>
                    <a:bodyPr/>
                    <a:lstStyle/>
                    <a:p>
                      <a:pPr algn="ctr"/>
                      <a:r>
                        <a:rPr lang="it-IT" sz="2000"/>
                        <a:t>53</a:t>
                      </a:r>
                      <a:endParaRPr lang="it-IT" sz="2000" dirty="0"/>
                    </a:p>
                  </a:txBody>
                  <a:tcPr marL="68580" marR="68580" marT="34290" marB="34290"/>
                </a:tc>
                <a:tc>
                  <a:txBody>
                    <a:bodyPr/>
                    <a:lstStyle/>
                    <a:p>
                      <a:pPr algn="ctr"/>
                      <a:r>
                        <a:rPr lang="it-IT" sz="2000" dirty="0"/>
                        <a:t>84</a:t>
                      </a:r>
                    </a:p>
                  </a:txBody>
                  <a:tcPr marL="68580" marR="68580" marT="34290" marB="34290"/>
                </a:tc>
                <a:tc>
                  <a:txBody>
                    <a:bodyPr/>
                    <a:lstStyle/>
                    <a:p>
                      <a:pPr marL="0" algn="ctr" defTabSz="914400" rtl="0" eaLnBrk="1" latinLnBrk="0" hangingPunct="1"/>
                      <a:r>
                        <a:rPr lang="it-IT" sz="2000" kern="1200" dirty="0">
                          <a:solidFill>
                            <a:schemeClr val="dk1"/>
                          </a:solidFill>
                          <a:latin typeface="+mn-lt"/>
                          <a:ea typeface="+mn-ea"/>
                          <a:cs typeface="+mn-cs"/>
                        </a:rPr>
                        <a:t>59</a:t>
                      </a:r>
                    </a:p>
                  </a:txBody>
                  <a:tcPr marL="68580" marR="68580" marT="34290" marB="34290"/>
                </a:tc>
                <a:tc>
                  <a:txBody>
                    <a:bodyPr/>
                    <a:lstStyle/>
                    <a:p>
                      <a:pPr algn="ctr"/>
                      <a:r>
                        <a:rPr lang="it-IT" sz="2000" kern="1200" dirty="0">
                          <a:solidFill>
                            <a:schemeClr val="dk1"/>
                          </a:solidFill>
                          <a:latin typeface="+mn-lt"/>
                          <a:ea typeface="+mn-ea"/>
                          <a:cs typeface="+mn-cs"/>
                        </a:rPr>
                        <a:t>100</a:t>
                      </a:r>
                    </a:p>
                  </a:txBody>
                  <a:tcPr/>
                </a:tc>
                <a:tc>
                  <a:txBody>
                    <a:bodyPr/>
                    <a:lstStyle/>
                    <a:p>
                      <a:pPr algn="ctr"/>
                      <a:r>
                        <a:rPr lang="it-IT" sz="2000" kern="1200" dirty="0">
                          <a:solidFill>
                            <a:schemeClr val="dk1"/>
                          </a:solidFill>
                          <a:latin typeface="+mn-lt"/>
                          <a:ea typeface="+mn-ea"/>
                          <a:cs typeface="+mn-cs"/>
                        </a:rPr>
                        <a:t>98</a:t>
                      </a:r>
                    </a:p>
                  </a:txBody>
                  <a:tcPr/>
                </a:tc>
                <a:tc>
                  <a:txBody>
                    <a:bodyPr/>
                    <a:lstStyle/>
                    <a:p>
                      <a:pPr algn="ctr"/>
                      <a:r>
                        <a:rPr lang="it-IT"/>
                        <a:t>109</a:t>
                      </a:r>
                    </a:p>
                  </a:txBody>
                  <a:tcPr/>
                </a:tc>
                <a:extLst>
                  <a:ext uri="{0D108BD9-81ED-4DB2-BD59-A6C34878D82A}">
                    <a16:rowId xmlns:a16="http://schemas.microsoft.com/office/drawing/2014/main" val="4072311214"/>
                  </a:ext>
                </a:extLst>
              </a:tr>
              <a:tr h="468000">
                <a:tc>
                  <a:txBody>
                    <a:bodyPr/>
                    <a:lstStyle/>
                    <a:p>
                      <a:r>
                        <a:rPr lang="it-IT" sz="2000"/>
                        <a:t>Tra 40 e 44</a:t>
                      </a:r>
                      <a:endParaRPr lang="it-IT" sz="2000" dirty="0"/>
                    </a:p>
                  </a:txBody>
                  <a:tcPr marL="68580" marR="68580" marT="34290" marB="34290"/>
                </a:tc>
                <a:tc>
                  <a:txBody>
                    <a:bodyPr/>
                    <a:lstStyle/>
                    <a:p>
                      <a:pPr algn="ctr"/>
                      <a:r>
                        <a:rPr lang="it-IT" sz="2000"/>
                        <a:t>22</a:t>
                      </a:r>
                      <a:endParaRPr lang="it-IT" sz="2000" dirty="0"/>
                    </a:p>
                  </a:txBody>
                  <a:tcPr marL="68580" marR="68580" marT="34290" marB="34290"/>
                </a:tc>
                <a:tc>
                  <a:txBody>
                    <a:bodyPr/>
                    <a:lstStyle/>
                    <a:p>
                      <a:pPr algn="ctr"/>
                      <a:r>
                        <a:rPr lang="it-IT" sz="2000" dirty="0"/>
                        <a:t>41</a:t>
                      </a:r>
                    </a:p>
                  </a:txBody>
                  <a:tcPr marL="68580" marR="68580" marT="34290" marB="34290"/>
                </a:tc>
                <a:tc>
                  <a:txBody>
                    <a:bodyPr/>
                    <a:lstStyle/>
                    <a:p>
                      <a:pPr marL="0" algn="ctr" defTabSz="914400" rtl="0" eaLnBrk="1" latinLnBrk="0" hangingPunct="1"/>
                      <a:r>
                        <a:rPr lang="it-IT" sz="2000" kern="1200">
                          <a:solidFill>
                            <a:schemeClr val="dk1"/>
                          </a:solidFill>
                          <a:latin typeface="+mn-lt"/>
                          <a:ea typeface="+mn-ea"/>
                          <a:cs typeface="+mn-cs"/>
                        </a:rPr>
                        <a:t>40</a:t>
                      </a:r>
                      <a:endParaRPr lang="it-IT" sz="2000" kern="1200" dirty="0">
                        <a:solidFill>
                          <a:schemeClr val="dk1"/>
                        </a:solidFill>
                        <a:latin typeface="+mn-lt"/>
                        <a:ea typeface="+mn-ea"/>
                        <a:cs typeface="+mn-cs"/>
                      </a:endParaRPr>
                    </a:p>
                  </a:txBody>
                  <a:tcPr marL="68580" marR="68580" marT="34290" marB="34290"/>
                </a:tc>
                <a:tc>
                  <a:txBody>
                    <a:bodyPr/>
                    <a:lstStyle/>
                    <a:p>
                      <a:pPr algn="ctr"/>
                      <a:r>
                        <a:rPr lang="it-IT" sz="2000" kern="1200" dirty="0">
                          <a:solidFill>
                            <a:schemeClr val="dk1"/>
                          </a:solidFill>
                          <a:latin typeface="+mn-lt"/>
                          <a:ea typeface="+mn-ea"/>
                          <a:cs typeface="+mn-cs"/>
                        </a:rPr>
                        <a:t>43</a:t>
                      </a:r>
                    </a:p>
                  </a:txBody>
                  <a:tcPr/>
                </a:tc>
                <a:tc>
                  <a:txBody>
                    <a:bodyPr/>
                    <a:lstStyle/>
                    <a:p>
                      <a:pPr algn="ctr"/>
                      <a:r>
                        <a:rPr lang="it-IT" sz="2000" kern="1200" dirty="0">
                          <a:solidFill>
                            <a:schemeClr val="dk1"/>
                          </a:solidFill>
                          <a:latin typeface="+mn-lt"/>
                          <a:ea typeface="+mn-ea"/>
                          <a:cs typeface="+mn-cs"/>
                        </a:rPr>
                        <a:t>43</a:t>
                      </a:r>
                    </a:p>
                  </a:txBody>
                  <a:tcPr/>
                </a:tc>
                <a:tc>
                  <a:txBody>
                    <a:bodyPr/>
                    <a:lstStyle/>
                    <a:p>
                      <a:pPr algn="ctr"/>
                      <a:r>
                        <a:rPr lang="it-IT"/>
                        <a:t>52</a:t>
                      </a:r>
                    </a:p>
                  </a:txBody>
                  <a:tcPr/>
                </a:tc>
                <a:extLst>
                  <a:ext uri="{0D108BD9-81ED-4DB2-BD59-A6C34878D82A}">
                    <a16:rowId xmlns:a16="http://schemas.microsoft.com/office/drawing/2014/main" val="2234640349"/>
                  </a:ext>
                </a:extLst>
              </a:tr>
              <a:tr h="468000">
                <a:tc>
                  <a:txBody>
                    <a:bodyPr/>
                    <a:lstStyle/>
                    <a:p>
                      <a:r>
                        <a:rPr lang="it-IT" sz="2000"/>
                        <a:t>Tra 45 e 49</a:t>
                      </a:r>
                      <a:endParaRPr lang="it-IT" sz="2000" dirty="0"/>
                    </a:p>
                  </a:txBody>
                  <a:tcPr marL="68580" marR="68580" marT="34290" marB="34290"/>
                </a:tc>
                <a:tc>
                  <a:txBody>
                    <a:bodyPr/>
                    <a:lstStyle/>
                    <a:p>
                      <a:pPr algn="ctr"/>
                      <a:r>
                        <a:rPr lang="it-IT" sz="2000"/>
                        <a:t>28</a:t>
                      </a:r>
                      <a:endParaRPr lang="it-IT" sz="2000" dirty="0"/>
                    </a:p>
                  </a:txBody>
                  <a:tcPr marL="68580" marR="68580" marT="34290" marB="34290"/>
                </a:tc>
                <a:tc>
                  <a:txBody>
                    <a:bodyPr/>
                    <a:lstStyle/>
                    <a:p>
                      <a:pPr algn="ctr"/>
                      <a:r>
                        <a:rPr lang="it-IT" sz="2000"/>
                        <a:t>24</a:t>
                      </a:r>
                      <a:endParaRPr lang="it-IT" sz="2000" dirty="0"/>
                    </a:p>
                  </a:txBody>
                  <a:tcPr marL="68580" marR="68580" marT="34290" marB="34290"/>
                </a:tc>
                <a:tc>
                  <a:txBody>
                    <a:bodyPr/>
                    <a:lstStyle/>
                    <a:p>
                      <a:pPr marL="0" algn="ctr" defTabSz="914400" rtl="0" eaLnBrk="1" latinLnBrk="0" hangingPunct="1"/>
                      <a:r>
                        <a:rPr lang="it-IT" sz="2000" kern="1200" dirty="0">
                          <a:solidFill>
                            <a:schemeClr val="dk1"/>
                          </a:solidFill>
                          <a:latin typeface="+mn-lt"/>
                          <a:ea typeface="+mn-ea"/>
                          <a:cs typeface="+mn-cs"/>
                        </a:rPr>
                        <a:t>28</a:t>
                      </a:r>
                    </a:p>
                  </a:txBody>
                  <a:tcPr marL="68580" marR="68580" marT="34290" marB="34290"/>
                </a:tc>
                <a:tc>
                  <a:txBody>
                    <a:bodyPr/>
                    <a:lstStyle/>
                    <a:p>
                      <a:pPr algn="ctr"/>
                      <a:r>
                        <a:rPr lang="it-IT" sz="2000" kern="1200" dirty="0">
                          <a:solidFill>
                            <a:schemeClr val="dk1"/>
                          </a:solidFill>
                          <a:latin typeface="+mn-lt"/>
                          <a:ea typeface="+mn-ea"/>
                          <a:cs typeface="+mn-cs"/>
                        </a:rPr>
                        <a:t>37</a:t>
                      </a:r>
                    </a:p>
                  </a:txBody>
                  <a:tcPr/>
                </a:tc>
                <a:tc>
                  <a:txBody>
                    <a:bodyPr/>
                    <a:lstStyle/>
                    <a:p>
                      <a:pPr algn="ctr"/>
                      <a:r>
                        <a:rPr lang="it-IT" sz="2000" kern="1200" dirty="0">
                          <a:solidFill>
                            <a:schemeClr val="dk1"/>
                          </a:solidFill>
                          <a:latin typeface="+mn-lt"/>
                          <a:ea typeface="+mn-ea"/>
                          <a:cs typeface="+mn-cs"/>
                        </a:rPr>
                        <a:t>48</a:t>
                      </a:r>
                    </a:p>
                  </a:txBody>
                  <a:tcPr/>
                </a:tc>
                <a:tc>
                  <a:txBody>
                    <a:bodyPr/>
                    <a:lstStyle/>
                    <a:p>
                      <a:pPr algn="ctr"/>
                      <a:r>
                        <a:rPr lang="it-IT"/>
                        <a:t>38</a:t>
                      </a:r>
                    </a:p>
                  </a:txBody>
                  <a:tcPr/>
                </a:tc>
                <a:extLst>
                  <a:ext uri="{0D108BD9-81ED-4DB2-BD59-A6C34878D82A}">
                    <a16:rowId xmlns:a16="http://schemas.microsoft.com/office/drawing/2014/main" val="21405035"/>
                  </a:ext>
                </a:extLst>
              </a:tr>
              <a:tr h="468000">
                <a:tc>
                  <a:txBody>
                    <a:bodyPr/>
                    <a:lstStyle/>
                    <a:p>
                      <a:r>
                        <a:rPr lang="it-IT" sz="2000"/>
                        <a:t>Tra 50 e 54</a:t>
                      </a:r>
                      <a:endParaRPr lang="it-IT" sz="2000" dirty="0"/>
                    </a:p>
                  </a:txBody>
                  <a:tcPr marL="68580" marR="68580" marT="34290" marB="34290"/>
                </a:tc>
                <a:tc>
                  <a:txBody>
                    <a:bodyPr/>
                    <a:lstStyle/>
                    <a:p>
                      <a:pPr algn="ctr"/>
                      <a:r>
                        <a:rPr lang="it-IT" sz="2000"/>
                        <a:t>34</a:t>
                      </a:r>
                      <a:endParaRPr lang="it-IT" sz="2000" dirty="0"/>
                    </a:p>
                  </a:txBody>
                  <a:tcPr marL="68580" marR="68580" marT="34290" marB="34290"/>
                </a:tc>
                <a:tc>
                  <a:txBody>
                    <a:bodyPr/>
                    <a:lstStyle/>
                    <a:p>
                      <a:pPr algn="ctr"/>
                      <a:r>
                        <a:rPr lang="it-IT" sz="2000"/>
                        <a:t>35</a:t>
                      </a:r>
                      <a:endParaRPr lang="it-IT" sz="2000" dirty="0"/>
                    </a:p>
                  </a:txBody>
                  <a:tcPr marL="68580" marR="68580" marT="34290" marB="34290"/>
                </a:tc>
                <a:tc>
                  <a:txBody>
                    <a:bodyPr/>
                    <a:lstStyle/>
                    <a:p>
                      <a:pPr marL="0" algn="ctr" defTabSz="914400" rtl="0" eaLnBrk="1" latinLnBrk="0" hangingPunct="1"/>
                      <a:r>
                        <a:rPr lang="it-IT" sz="2000" kern="1200" dirty="0">
                          <a:solidFill>
                            <a:schemeClr val="dk1"/>
                          </a:solidFill>
                          <a:latin typeface="+mn-lt"/>
                          <a:ea typeface="+mn-ea"/>
                          <a:cs typeface="+mn-cs"/>
                        </a:rPr>
                        <a:t>37</a:t>
                      </a:r>
                    </a:p>
                  </a:txBody>
                  <a:tcPr marL="68580" marR="68580" marT="34290" marB="34290"/>
                </a:tc>
                <a:tc>
                  <a:txBody>
                    <a:bodyPr/>
                    <a:lstStyle/>
                    <a:p>
                      <a:pPr algn="ctr"/>
                      <a:r>
                        <a:rPr lang="it-IT" sz="2000" kern="1200" dirty="0">
                          <a:solidFill>
                            <a:schemeClr val="dk1"/>
                          </a:solidFill>
                          <a:latin typeface="+mn-lt"/>
                          <a:ea typeface="+mn-ea"/>
                          <a:cs typeface="+mn-cs"/>
                        </a:rPr>
                        <a:t>23</a:t>
                      </a:r>
                    </a:p>
                  </a:txBody>
                  <a:tcPr/>
                </a:tc>
                <a:tc>
                  <a:txBody>
                    <a:bodyPr/>
                    <a:lstStyle/>
                    <a:p>
                      <a:pPr algn="ctr"/>
                      <a:r>
                        <a:rPr lang="it-IT" sz="2000" kern="1200" dirty="0">
                          <a:solidFill>
                            <a:schemeClr val="dk1"/>
                          </a:solidFill>
                          <a:latin typeface="+mn-lt"/>
                          <a:ea typeface="+mn-ea"/>
                          <a:cs typeface="+mn-cs"/>
                        </a:rPr>
                        <a:t>30</a:t>
                      </a:r>
                    </a:p>
                  </a:txBody>
                  <a:tcPr/>
                </a:tc>
                <a:tc>
                  <a:txBody>
                    <a:bodyPr/>
                    <a:lstStyle/>
                    <a:p>
                      <a:pPr algn="ctr"/>
                      <a:r>
                        <a:rPr lang="it-IT"/>
                        <a:t>22</a:t>
                      </a:r>
                    </a:p>
                  </a:txBody>
                  <a:tcPr/>
                </a:tc>
                <a:extLst>
                  <a:ext uri="{0D108BD9-81ED-4DB2-BD59-A6C34878D82A}">
                    <a16:rowId xmlns:a16="http://schemas.microsoft.com/office/drawing/2014/main" val="485718075"/>
                  </a:ext>
                </a:extLst>
              </a:tr>
              <a:tr h="468000">
                <a:tc>
                  <a:txBody>
                    <a:bodyPr/>
                    <a:lstStyle/>
                    <a:p>
                      <a:r>
                        <a:rPr lang="it-IT" sz="2000"/>
                        <a:t>Tra 55 e 59</a:t>
                      </a:r>
                      <a:endParaRPr lang="it-IT" sz="2000" dirty="0"/>
                    </a:p>
                  </a:txBody>
                  <a:tcPr marL="68580" marR="68580" marT="34290" marB="34290"/>
                </a:tc>
                <a:tc>
                  <a:txBody>
                    <a:bodyPr/>
                    <a:lstStyle/>
                    <a:p>
                      <a:pPr algn="ctr"/>
                      <a:r>
                        <a:rPr lang="it-IT" sz="2000"/>
                        <a:t>35</a:t>
                      </a:r>
                      <a:endParaRPr lang="it-IT" sz="2000" dirty="0"/>
                    </a:p>
                  </a:txBody>
                  <a:tcPr marL="68580" marR="68580" marT="34290" marB="34290"/>
                </a:tc>
                <a:tc>
                  <a:txBody>
                    <a:bodyPr/>
                    <a:lstStyle/>
                    <a:p>
                      <a:pPr algn="ctr"/>
                      <a:r>
                        <a:rPr lang="it-IT" sz="2000"/>
                        <a:t>56</a:t>
                      </a:r>
                      <a:endParaRPr lang="it-IT" sz="2000" dirty="0"/>
                    </a:p>
                  </a:txBody>
                  <a:tcPr marL="68580" marR="68580" marT="34290" marB="34290"/>
                </a:tc>
                <a:tc>
                  <a:txBody>
                    <a:bodyPr/>
                    <a:lstStyle/>
                    <a:p>
                      <a:pPr marL="0" algn="ctr" defTabSz="914400" rtl="0" eaLnBrk="1" latinLnBrk="0" hangingPunct="1"/>
                      <a:r>
                        <a:rPr lang="it-IT" sz="2000" kern="1200" dirty="0">
                          <a:solidFill>
                            <a:schemeClr val="dk1"/>
                          </a:solidFill>
                          <a:latin typeface="+mn-lt"/>
                          <a:ea typeface="+mn-ea"/>
                          <a:cs typeface="+mn-cs"/>
                        </a:rPr>
                        <a:t>55</a:t>
                      </a:r>
                    </a:p>
                  </a:txBody>
                  <a:tcPr marL="68580" marR="68580" marT="34290" marB="34290"/>
                </a:tc>
                <a:tc>
                  <a:txBody>
                    <a:bodyPr/>
                    <a:lstStyle/>
                    <a:p>
                      <a:pPr algn="ctr"/>
                      <a:r>
                        <a:rPr lang="it-IT" sz="2000" kern="1200" dirty="0">
                          <a:solidFill>
                            <a:schemeClr val="dk1"/>
                          </a:solidFill>
                          <a:latin typeface="+mn-lt"/>
                          <a:ea typeface="+mn-ea"/>
                          <a:cs typeface="+mn-cs"/>
                        </a:rPr>
                        <a:t>38</a:t>
                      </a:r>
                    </a:p>
                  </a:txBody>
                  <a:tcPr/>
                </a:tc>
                <a:tc>
                  <a:txBody>
                    <a:bodyPr/>
                    <a:lstStyle/>
                    <a:p>
                      <a:pPr algn="ctr"/>
                      <a:r>
                        <a:rPr lang="it-IT" sz="2000" kern="1200" dirty="0">
                          <a:solidFill>
                            <a:schemeClr val="dk1"/>
                          </a:solidFill>
                          <a:latin typeface="+mn-lt"/>
                          <a:ea typeface="+mn-ea"/>
                          <a:cs typeface="+mn-cs"/>
                        </a:rPr>
                        <a:t>48</a:t>
                      </a:r>
                    </a:p>
                  </a:txBody>
                  <a:tcPr/>
                </a:tc>
                <a:tc>
                  <a:txBody>
                    <a:bodyPr/>
                    <a:lstStyle/>
                    <a:p>
                      <a:pPr algn="ctr"/>
                      <a:r>
                        <a:rPr lang="it-IT"/>
                        <a:t>19</a:t>
                      </a:r>
                    </a:p>
                  </a:txBody>
                  <a:tcPr/>
                </a:tc>
                <a:extLst>
                  <a:ext uri="{0D108BD9-81ED-4DB2-BD59-A6C34878D82A}">
                    <a16:rowId xmlns:a16="http://schemas.microsoft.com/office/drawing/2014/main" val="1484681473"/>
                  </a:ext>
                </a:extLst>
              </a:tr>
              <a:tr h="468000">
                <a:tc>
                  <a:txBody>
                    <a:bodyPr/>
                    <a:lstStyle/>
                    <a:p>
                      <a:r>
                        <a:rPr lang="it-IT" sz="2000"/>
                        <a:t>Tra 60 e 64</a:t>
                      </a:r>
                      <a:endParaRPr lang="it-IT" sz="2000" dirty="0"/>
                    </a:p>
                  </a:txBody>
                  <a:tcPr marL="68580" marR="68580" marT="34290" marB="34290"/>
                </a:tc>
                <a:tc>
                  <a:txBody>
                    <a:bodyPr/>
                    <a:lstStyle/>
                    <a:p>
                      <a:pPr algn="ctr"/>
                      <a:r>
                        <a:rPr lang="it-IT" sz="2000"/>
                        <a:t>43</a:t>
                      </a:r>
                      <a:endParaRPr lang="it-IT" sz="2000" dirty="0"/>
                    </a:p>
                  </a:txBody>
                  <a:tcPr marL="68580" marR="68580" marT="34290" marB="34290"/>
                </a:tc>
                <a:tc>
                  <a:txBody>
                    <a:bodyPr/>
                    <a:lstStyle/>
                    <a:p>
                      <a:pPr algn="ctr"/>
                      <a:r>
                        <a:rPr lang="it-IT" sz="2000"/>
                        <a:t>62</a:t>
                      </a:r>
                      <a:endParaRPr lang="it-IT" sz="2000" dirty="0"/>
                    </a:p>
                  </a:txBody>
                  <a:tcPr marL="68580" marR="68580" marT="34290" marB="34290"/>
                </a:tc>
                <a:tc>
                  <a:txBody>
                    <a:bodyPr/>
                    <a:lstStyle/>
                    <a:p>
                      <a:pPr marL="0" algn="ctr" defTabSz="914400" rtl="0" eaLnBrk="1" latinLnBrk="0" hangingPunct="1"/>
                      <a:r>
                        <a:rPr lang="it-IT" sz="2000" kern="1200" dirty="0">
                          <a:solidFill>
                            <a:schemeClr val="dk1"/>
                          </a:solidFill>
                          <a:latin typeface="+mn-lt"/>
                          <a:ea typeface="+mn-ea"/>
                          <a:cs typeface="+mn-cs"/>
                        </a:rPr>
                        <a:t>63</a:t>
                      </a:r>
                    </a:p>
                  </a:txBody>
                  <a:tcPr marL="68580" marR="68580" marT="34290" marB="34290"/>
                </a:tc>
                <a:tc>
                  <a:txBody>
                    <a:bodyPr/>
                    <a:lstStyle/>
                    <a:p>
                      <a:pPr algn="ctr"/>
                      <a:r>
                        <a:rPr lang="it-IT" sz="2000" kern="1200" dirty="0">
                          <a:solidFill>
                            <a:schemeClr val="dk1"/>
                          </a:solidFill>
                          <a:latin typeface="+mn-lt"/>
                          <a:ea typeface="+mn-ea"/>
                          <a:cs typeface="+mn-cs"/>
                        </a:rPr>
                        <a:t>29</a:t>
                      </a:r>
                    </a:p>
                  </a:txBody>
                  <a:tcPr/>
                </a:tc>
                <a:tc>
                  <a:txBody>
                    <a:bodyPr/>
                    <a:lstStyle/>
                    <a:p>
                      <a:pPr algn="ctr"/>
                      <a:r>
                        <a:rPr lang="it-IT" sz="2000" kern="1200" dirty="0">
                          <a:solidFill>
                            <a:schemeClr val="dk1"/>
                          </a:solidFill>
                          <a:latin typeface="+mn-lt"/>
                          <a:ea typeface="+mn-ea"/>
                          <a:cs typeface="+mn-cs"/>
                        </a:rPr>
                        <a:t>33</a:t>
                      </a:r>
                    </a:p>
                  </a:txBody>
                  <a:tcPr/>
                </a:tc>
                <a:tc>
                  <a:txBody>
                    <a:bodyPr/>
                    <a:lstStyle/>
                    <a:p>
                      <a:pPr algn="ctr"/>
                      <a:r>
                        <a:rPr lang="it-IT"/>
                        <a:t>22</a:t>
                      </a:r>
                    </a:p>
                  </a:txBody>
                  <a:tcPr/>
                </a:tc>
                <a:extLst>
                  <a:ext uri="{0D108BD9-81ED-4DB2-BD59-A6C34878D82A}">
                    <a16:rowId xmlns:a16="http://schemas.microsoft.com/office/drawing/2014/main" val="375378694"/>
                  </a:ext>
                </a:extLst>
              </a:tr>
              <a:tr h="468000">
                <a:tc>
                  <a:txBody>
                    <a:bodyPr/>
                    <a:lstStyle/>
                    <a:p>
                      <a:pPr marL="342900" indent="-342900">
                        <a:buFont typeface="Wingdings" panose="05000000000000000000" pitchFamily="2" charset="2"/>
                        <a:buChar char="Ø"/>
                      </a:pPr>
                      <a:r>
                        <a:rPr lang="it-IT" sz="2000"/>
                        <a:t>64</a:t>
                      </a:r>
                      <a:endParaRPr lang="it-IT" sz="2000" dirty="0"/>
                    </a:p>
                  </a:txBody>
                  <a:tcPr marL="68580" marR="68580" marT="34290" marB="34290"/>
                </a:tc>
                <a:tc>
                  <a:txBody>
                    <a:bodyPr/>
                    <a:lstStyle/>
                    <a:p>
                      <a:pPr algn="ctr"/>
                      <a:r>
                        <a:rPr lang="it-IT" sz="2000"/>
                        <a:t>11</a:t>
                      </a:r>
                      <a:endParaRPr lang="it-IT" sz="2000" dirty="0"/>
                    </a:p>
                  </a:txBody>
                  <a:tcPr marL="68580" marR="68580" marT="34290" marB="34290"/>
                </a:tc>
                <a:tc>
                  <a:txBody>
                    <a:bodyPr/>
                    <a:lstStyle/>
                    <a:p>
                      <a:pPr algn="ctr"/>
                      <a:r>
                        <a:rPr lang="it-IT" sz="2000"/>
                        <a:t>13</a:t>
                      </a:r>
                      <a:endParaRPr lang="it-IT" sz="2000" dirty="0"/>
                    </a:p>
                  </a:txBody>
                  <a:tcPr marL="68580" marR="68580" marT="34290" marB="34290"/>
                </a:tc>
                <a:tc>
                  <a:txBody>
                    <a:bodyPr/>
                    <a:lstStyle/>
                    <a:p>
                      <a:pPr marL="0" algn="ctr" defTabSz="914400" rtl="0" eaLnBrk="1" latinLnBrk="0" hangingPunct="1"/>
                      <a:r>
                        <a:rPr lang="it-IT" sz="2000" kern="1200" dirty="0">
                          <a:solidFill>
                            <a:schemeClr val="dk1"/>
                          </a:solidFill>
                          <a:latin typeface="+mn-lt"/>
                          <a:ea typeface="+mn-ea"/>
                          <a:cs typeface="+mn-cs"/>
                        </a:rPr>
                        <a:t>17</a:t>
                      </a:r>
                    </a:p>
                  </a:txBody>
                  <a:tcPr marL="68580" marR="68580" marT="34290" marB="34290"/>
                </a:tc>
                <a:tc>
                  <a:txBody>
                    <a:bodyPr/>
                    <a:lstStyle/>
                    <a:p>
                      <a:pPr algn="ctr"/>
                      <a:r>
                        <a:rPr lang="it-IT" sz="2000" kern="1200" dirty="0">
                          <a:solidFill>
                            <a:schemeClr val="dk1"/>
                          </a:solidFill>
                          <a:latin typeface="+mn-lt"/>
                          <a:ea typeface="+mn-ea"/>
                          <a:cs typeface="+mn-cs"/>
                        </a:rPr>
                        <a:t>11</a:t>
                      </a:r>
                    </a:p>
                  </a:txBody>
                  <a:tcPr/>
                </a:tc>
                <a:tc>
                  <a:txBody>
                    <a:bodyPr/>
                    <a:lstStyle/>
                    <a:p>
                      <a:pPr algn="ctr"/>
                      <a:r>
                        <a:rPr lang="it-IT" sz="2000" kern="1200" dirty="0">
                          <a:solidFill>
                            <a:schemeClr val="dk1"/>
                          </a:solidFill>
                          <a:latin typeface="+mn-lt"/>
                          <a:ea typeface="+mn-ea"/>
                          <a:cs typeface="+mn-cs"/>
                        </a:rPr>
                        <a:t>16</a:t>
                      </a:r>
                    </a:p>
                  </a:txBody>
                  <a:tcPr/>
                </a:tc>
                <a:tc>
                  <a:txBody>
                    <a:bodyPr/>
                    <a:lstStyle/>
                    <a:p>
                      <a:pPr algn="ctr"/>
                      <a:r>
                        <a:rPr lang="it-IT"/>
                        <a:t>0</a:t>
                      </a:r>
                    </a:p>
                  </a:txBody>
                  <a:tcPr/>
                </a:tc>
                <a:extLst>
                  <a:ext uri="{0D108BD9-81ED-4DB2-BD59-A6C34878D82A}">
                    <a16:rowId xmlns:a16="http://schemas.microsoft.com/office/drawing/2014/main" val="4278651492"/>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a:t>TOTALE</a:t>
                      </a:r>
                      <a:endParaRPr lang="it-IT" sz="2000" dirty="0"/>
                    </a:p>
                  </a:txBody>
                  <a:tcPr marL="68580" marR="68580" marT="34290" marB="34290"/>
                </a:tc>
                <a:tc>
                  <a:txBody>
                    <a:bodyPr/>
                    <a:lstStyle/>
                    <a:p>
                      <a:pPr algn="ctr"/>
                      <a:r>
                        <a:rPr lang="it-IT" sz="2000" dirty="0"/>
                        <a:t>498</a:t>
                      </a: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2000"/>
                        <a:t>593</a:t>
                      </a:r>
                      <a:endParaRPr lang="it-IT" sz="2000" dirty="0"/>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2000" kern="1200" dirty="0">
                          <a:solidFill>
                            <a:schemeClr val="dk1"/>
                          </a:solidFill>
                          <a:latin typeface="+mn-lt"/>
                          <a:ea typeface="+mn-ea"/>
                          <a:cs typeface="+mn-cs"/>
                        </a:rPr>
                        <a:t>574</a:t>
                      </a:r>
                    </a:p>
                  </a:txBody>
                  <a:tcPr marL="68580" marR="68580" marT="34290" marB="34290"/>
                </a:tc>
                <a:tc>
                  <a:txBody>
                    <a:bodyPr/>
                    <a:lstStyle/>
                    <a:p>
                      <a:pPr algn="ctr"/>
                      <a:r>
                        <a:rPr lang="it-IT" sz="2000" kern="1200" dirty="0">
                          <a:solidFill>
                            <a:schemeClr val="dk1"/>
                          </a:solidFill>
                          <a:latin typeface="+mn-lt"/>
                          <a:ea typeface="+mn-ea"/>
                          <a:cs typeface="+mn-cs"/>
                        </a:rPr>
                        <a:t>592</a:t>
                      </a:r>
                    </a:p>
                  </a:txBody>
                  <a:tcPr/>
                </a:tc>
                <a:tc>
                  <a:txBody>
                    <a:bodyPr/>
                    <a:lstStyle/>
                    <a:p>
                      <a:pPr algn="ctr"/>
                      <a:r>
                        <a:rPr lang="it-IT" sz="2000" kern="1200" dirty="0">
                          <a:solidFill>
                            <a:schemeClr val="dk1"/>
                          </a:solidFill>
                          <a:latin typeface="+mn-lt"/>
                          <a:ea typeface="+mn-ea"/>
                          <a:cs typeface="+mn-cs"/>
                        </a:rPr>
                        <a:t>681</a:t>
                      </a:r>
                    </a:p>
                  </a:txBody>
                  <a:tcPr/>
                </a:tc>
                <a:tc>
                  <a:txBody>
                    <a:bodyPr/>
                    <a:lstStyle/>
                    <a:p>
                      <a:pPr algn="ctr"/>
                      <a:r>
                        <a:rPr lang="it-IT"/>
                        <a:t>513</a:t>
                      </a:r>
                    </a:p>
                  </a:txBody>
                  <a:tcPr/>
                </a:tc>
                <a:extLst>
                  <a:ext uri="{0D108BD9-81ED-4DB2-BD59-A6C34878D82A}">
                    <a16:rowId xmlns:a16="http://schemas.microsoft.com/office/drawing/2014/main" val="1701062366"/>
                  </a:ext>
                </a:extLst>
              </a:tr>
            </a:tbl>
          </a:graphicData>
        </a:graphic>
      </p:graphicFrame>
    </p:spTree>
    <p:extLst>
      <p:ext uri="{BB962C8B-B14F-4D97-AF65-F5344CB8AC3E}">
        <p14:creationId xmlns:p14="http://schemas.microsoft.com/office/powerpoint/2010/main" val="1469813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olo 1">
            <a:extLst>
              <a:ext uri="{FF2B5EF4-FFF2-40B4-BE49-F238E27FC236}">
                <a16:creationId xmlns:a16="http://schemas.microsoft.com/office/drawing/2014/main" id="{634F0210-60BA-EE44-9EA3-F86CF9EE8EBC}"/>
              </a:ext>
            </a:extLst>
          </p:cNvPr>
          <p:cNvSpPr>
            <a:spLocks noGrp="1"/>
          </p:cNvSpPr>
          <p:nvPr>
            <p:ph type="ctrTitle"/>
          </p:nvPr>
        </p:nvSpPr>
        <p:spPr/>
        <p:txBody>
          <a:bodyPr/>
          <a:lstStyle/>
          <a:p>
            <a:endParaRPr lang="it-IT" altLang="it-IT"/>
          </a:p>
        </p:txBody>
      </p:sp>
      <p:sp>
        <p:nvSpPr>
          <p:cNvPr id="43011" name="Sottotitolo 2">
            <a:extLst>
              <a:ext uri="{FF2B5EF4-FFF2-40B4-BE49-F238E27FC236}">
                <a16:creationId xmlns:a16="http://schemas.microsoft.com/office/drawing/2014/main" id="{E0681A79-7652-1345-9918-61590EC85770}"/>
              </a:ext>
            </a:extLst>
          </p:cNvPr>
          <p:cNvSpPr>
            <a:spLocks noGrp="1"/>
          </p:cNvSpPr>
          <p:nvPr>
            <p:ph type="subTitle" idx="1"/>
          </p:nvPr>
        </p:nvSpPr>
        <p:spPr/>
        <p:txBody>
          <a:bodyPr/>
          <a:lstStyle/>
          <a:p>
            <a:pPr>
              <a:defRPr/>
            </a:pPr>
            <a:endParaRPr lang="it-IT" altLang="it-IT"/>
          </a:p>
        </p:txBody>
      </p:sp>
      <p:pic>
        <p:nvPicPr>
          <p:cNvPr id="98307" name="Immagine 3" descr="1.eps">
            <a:extLst>
              <a:ext uri="{FF2B5EF4-FFF2-40B4-BE49-F238E27FC236}">
                <a16:creationId xmlns:a16="http://schemas.microsoft.com/office/drawing/2014/main" id="{B095A422-00BA-9C4F-87EB-7402C67C4E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288"/>
            <a:ext cx="914400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69722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olo 1">
            <a:extLst>
              <a:ext uri="{FF2B5EF4-FFF2-40B4-BE49-F238E27FC236}">
                <a16:creationId xmlns:a16="http://schemas.microsoft.com/office/drawing/2014/main" id="{2AD68C7C-F7EF-4D4A-8C04-C2F4C83A4D94}"/>
              </a:ext>
            </a:extLst>
          </p:cNvPr>
          <p:cNvSpPr>
            <a:spLocks noGrp="1"/>
          </p:cNvSpPr>
          <p:nvPr>
            <p:ph type="ctrTitle"/>
          </p:nvPr>
        </p:nvSpPr>
        <p:spPr/>
        <p:txBody>
          <a:bodyPr/>
          <a:lstStyle/>
          <a:p>
            <a:endParaRPr lang="it-IT" altLang="it-IT"/>
          </a:p>
        </p:txBody>
      </p:sp>
      <p:sp>
        <p:nvSpPr>
          <p:cNvPr id="3" name="Sottotitolo 2">
            <a:extLst>
              <a:ext uri="{FF2B5EF4-FFF2-40B4-BE49-F238E27FC236}">
                <a16:creationId xmlns:a16="http://schemas.microsoft.com/office/drawing/2014/main" id="{901D2504-4E9F-CD47-9404-65ADC1DE7B5F}"/>
              </a:ext>
            </a:extLst>
          </p:cNvPr>
          <p:cNvSpPr>
            <a:spLocks noGrp="1"/>
          </p:cNvSpPr>
          <p:nvPr>
            <p:ph type="subTitle" idx="1"/>
          </p:nvPr>
        </p:nvSpPr>
        <p:spPr>
          <a:xfrm>
            <a:off x="1524000" y="5918200"/>
            <a:ext cx="9144000" cy="939800"/>
          </a:xfrm>
        </p:spPr>
        <p:txBody>
          <a:bodyPr/>
          <a:lstStyle/>
          <a:p>
            <a:pPr>
              <a:defRPr/>
            </a:pPr>
            <a:r>
              <a:rPr lang="it-IT" altLang="it-IT" sz="2800" b="1" i="1" dirty="0">
                <a:solidFill>
                  <a:srgbClr val="336699"/>
                </a:solidFill>
                <a:latin typeface="Arial" panose="020B0604020202020204" pitchFamily="34" charset="0"/>
                <a:cs typeface="Arial" panose="020B0604020202020204" pitchFamily="34" charset="0"/>
              </a:rPr>
              <a:t>Costruire un futuro previdenziale per i nostri figli può essere ancora più importante che per noi!!!</a:t>
            </a:r>
          </a:p>
          <a:p>
            <a:pPr>
              <a:defRPr/>
            </a:pPr>
            <a:endParaRPr lang="it-IT" dirty="0"/>
          </a:p>
        </p:txBody>
      </p:sp>
      <p:pic>
        <p:nvPicPr>
          <p:cNvPr id="100355" name="Immagine 3">
            <a:extLst>
              <a:ext uri="{FF2B5EF4-FFF2-40B4-BE49-F238E27FC236}">
                <a16:creationId xmlns:a16="http://schemas.microsoft.com/office/drawing/2014/main" id="{50AC86C5-CE65-E24D-8645-1259D1025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0"/>
            <a:ext cx="9144000" cy="588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Immagine 2">
            <a:extLst>
              <a:ext uri="{FF2B5EF4-FFF2-40B4-BE49-F238E27FC236}">
                <a16:creationId xmlns:a16="http://schemas.microsoft.com/office/drawing/2014/main" id="{4ABA0B64-A316-1E49-9552-B068B1BE29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7913" y="66676"/>
            <a:ext cx="1681162"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6864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page2image3175368992">
            <a:extLst>
              <a:ext uri="{FF2B5EF4-FFF2-40B4-BE49-F238E27FC236}">
                <a16:creationId xmlns:a16="http://schemas.microsoft.com/office/drawing/2014/main" id="{12C34F43-FC5D-0843-B0C6-C59BFD2FD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6288" y="0"/>
            <a:ext cx="3541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8" name="Immagine 1">
            <a:extLst>
              <a:ext uri="{FF2B5EF4-FFF2-40B4-BE49-F238E27FC236}">
                <a16:creationId xmlns:a16="http://schemas.microsoft.com/office/drawing/2014/main" id="{9969ADAB-39E5-4D44-BB2F-3F63B11C2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228850"/>
            <a:ext cx="560228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Immagine 1">
            <a:extLst>
              <a:ext uri="{FF2B5EF4-FFF2-40B4-BE49-F238E27FC236}">
                <a16:creationId xmlns:a16="http://schemas.microsoft.com/office/drawing/2014/main" id="{BD8ECC50-A39C-DC46-913B-F278CAA17A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4176" y="4892675"/>
            <a:ext cx="2536825"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2">
            <a:extLst>
              <a:ext uri="{FF2B5EF4-FFF2-40B4-BE49-F238E27FC236}">
                <a16:creationId xmlns:a16="http://schemas.microsoft.com/office/drawing/2014/main" id="{6F3DFAB4-ED4E-AA49-8FA8-CDF6B7C354C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24176" y="156117"/>
            <a:ext cx="2594326" cy="192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8527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Immagine 2">
            <a:extLst>
              <a:ext uri="{FF2B5EF4-FFF2-40B4-BE49-F238E27FC236}">
                <a16:creationId xmlns:a16="http://schemas.microsoft.com/office/drawing/2014/main" id="{4CA850CF-4784-0443-AE39-BB0B1807FE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249" y="115888"/>
            <a:ext cx="1295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CasellaDiTesto 3">
            <a:extLst>
              <a:ext uri="{FF2B5EF4-FFF2-40B4-BE49-F238E27FC236}">
                <a16:creationId xmlns:a16="http://schemas.microsoft.com/office/drawing/2014/main" id="{ADAD8521-84DE-E34B-9505-4CB31BFE4594}"/>
              </a:ext>
            </a:extLst>
          </p:cNvPr>
          <p:cNvSpPr txBox="1">
            <a:spLocks noChangeArrowheads="1"/>
          </p:cNvSpPr>
          <p:nvPr/>
        </p:nvSpPr>
        <p:spPr bwMode="auto">
          <a:xfrm>
            <a:off x="3336926" y="333376"/>
            <a:ext cx="585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800" b="1" u="sng">
                <a:solidFill>
                  <a:srgbClr val="336699"/>
                </a:solidFill>
                <a:latin typeface="Arial" panose="020B0604020202020204" pitchFamily="34" charset="0"/>
                <a:cs typeface="Arial" panose="020B0604020202020204" pitchFamily="34" charset="0"/>
              </a:rPr>
              <a:t>PER ADERIRE A FONDOSANITA’</a:t>
            </a:r>
          </a:p>
        </p:txBody>
      </p:sp>
      <p:sp>
        <p:nvSpPr>
          <p:cNvPr id="103427" name="CasellaDiTesto 4">
            <a:extLst>
              <a:ext uri="{FF2B5EF4-FFF2-40B4-BE49-F238E27FC236}">
                <a16:creationId xmlns:a16="http://schemas.microsoft.com/office/drawing/2014/main" id="{4D38F4D4-39FB-DA42-B502-175358530A75}"/>
              </a:ext>
            </a:extLst>
          </p:cNvPr>
          <p:cNvSpPr txBox="1">
            <a:spLocks noChangeArrowheads="1"/>
          </p:cNvSpPr>
          <p:nvPr/>
        </p:nvSpPr>
        <p:spPr bwMode="auto">
          <a:xfrm>
            <a:off x="3421064" y="1135063"/>
            <a:ext cx="6046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CC9900"/>
              </a:buClr>
              <a:buFontTx/>
              <a:buNone/>
            </a:pPr>
            <a:r>
              <a:rPr lang="it-IT" altLang="it-IT" sz="2000">
                <a:solidFill>
                  <a:srgbClr val="336699"/>
                </a:solidFill>
                <a:latin typeface="Arial" panose="020B0604020202020204" pitchFamily="34" charset="0"/>
                <a:cs typeface="Arial" panose="020B0604020202020204" pitchFamily="34" charset="0"/>
              </a:rPr>
              <a:t>Accedi al sito www.fondosanita.it e segui i passaggi. </a:t>
            </a:r>
            <a:endParaRPr lang="it-IT" altLang="it-IT" sz="2000" i="1" u="sng">
              <a:solidFill>
                <a:srgbClr val="336699"/>
              </a:solidFill>
              <a:latin typeface="Arial" panose="020B0604020202020204" pitchFamily="34" charset="0"/>
              <a:cs typeface="Arial" panose="020B0604020202020204" pitchFamily="34" charset="0"/>
            </a:endParaRPr>
          </a:p>
          <a:p>
            <a:pPr eaLnBrk="1" hangingPunct="1">
              <a:spcBef>
                <a:spcPct val="0"/>
              </a:spcBef>
              <a:buClr>
                <a:srgbClr val="CC9900"/>
              </a:buClr>
              <a:buFontTx/>
              <a:buNone/>
            </a:pPr>
            <a:endParaRPr lang="it-IT" altLang="it-IT" sz="1600" b="1">
              <a:latin typeface="Arial" panose="020B0604020202020204" pitchFamily="34" charset="0"/>
              <a:cs typeface="Arial" panose="020B0604020202020204" pitchFamily="34" charset="0"/>
            </a:endParaRPr>
          </a:p>
        </p:txBody>
      </p:sp>
      <p:sp>
        <p:nvSpPr>
          <p:cNvPr id="103428" name="Titolo 1">
            <a:extLst>
              <a:ext uri="{FF2B5EF4-FFF2-40B4-BE49-F238E27FC236}">
                <a16:creationId xmlns:a16="http://schemas.microsoft.com/office/drawing/2014/main" id="{4AE0FBF3-E5E2-844C-A7A4-2F97E627F162}"/>
              </a:ext>
            </a:extLst>
          </p:cNvPr>
          <p:cNvSpPr txBox="1">
            <a:spLocks/>
          </p:cNvSpPr>
          <p:nvPr/>
        </p:nvSpPr>
        <p:spPr bwMode="auto">
          <a:xfrm>
            <a:off x="2362200" y="1514475"/>
            <a:ext cx="77724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4000">
                <a:solidFill>
                  <a:srgbClr val="336699"/>
                </a:solidFill>
                <a:latin typeface="Arial" panose="020B0604020202020204" pitchFamily="34" charset="0"/>
                <a:cs typeface="Arial" panose="020B0604020202020204" pitchFamily="34" charset="0"/>
              </a:rPr>
              <a:t>CONTATTI</a:t>
            </a:r>
          </a:p>
        </p:txBody>
      </p:sp>
      <p:sp>
        <p:nvSpPr>
          <p:cNvPr id="9" name="Sottotitolo 2">
            <a:extLst>
              <a:ext uri="{FF2B5EF4-FFF2-40B4-BE49-F238E27FC236}">
                <a16:creationId xmlns:a16="http://schemas.microsoft.com/office/drawing/2014/main" id="{1BBBDCF5-AB4C-1940-8B37-D1358C23B240}"/>
              </a:ext>
            </a:extLst>
          </p:cNvPr>
          <p:cNvSpPr txBox="1">
            <a:spLocks/>
          </p:cNvSpPr>
          <p:nvPr/>
        </p:nvSpPr>
        <p:spPr>
          <a:xfrm>
            <a:off x="2362200" y="2301874"/>
            <a:ext cx="7988300" cy="1444216"/>
          </a:xfrm>
          <a:prstGeom prst="rect">
            <a:avLst/>
          </a:prstGeom>
        </p:spPr>
        <p:txBody>
          <a:bodyPr>
            <a:norm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80000"/>
              </a:lnSpc>
              <a:spcBef>
                <a:spcPct val="20000"/>
              </a:spcBef>
              <a:buFont typeface="Arial" panose="020B0604020202020204" pitchFamily="34" charset="0"/>
              <a:buNone/>
              <a:defRPr/>
            </a:pPr>
            <a:endParaRPr lang="fr-FR" altLang="it-IT" sz="3400" dirty="0">
              <a:solidFill>
                <a:srgbClr val="336699"/>
              </a:solidFill>
              <a:latin typeface="Arial" panose="020B0604020202020204" pitchFamily="34" charset="0"/>
              <a:cs typeface="Arial" panose="020B0604020202020204" pitchFamily="34" charset="0"/>
            </a:endParaRPr>
          </a:p>
          <a:p>
            <a:pPr algn="ctr" eaLnBrk="1" hangingPunct="1">
              <a:lnSpc>
                <a:spcPct val="80000"/>
              </a:lnSpc>
              <a:spcBef>
                <a:spcPct val="20000"/>
              </a:spcBef>
              <a:buFont typeface="Arial" panose="020B0604020202020204" pitchFamily="34" charset="0"/>
              <a:buNone/>
              <a:defRPr/>
            </a:pPr>
            <a:r>
              <a:rPr lang="fr-FR" altLang="it-IT" sz="3400" dirty="0" err="1">
                <a:solidFill>
                  <a:srgbClr val="336699"/>
                </a:solidFill>
                <a:latin typeface="Arial" panose="020B0604020202020204" pitchFamily="34" charset="0"/>
                <a:cs typeface="Arial" panose="020B0604020202020204" pitchFamily="34" charset="0"/>
              </a:rPr>
              <a:t>Sede</a:t>
            </a:r>
            <a:r>
              <a:rPr lang="fr-FR" altLang="it-IT" sz="3400" dirty="0">
                <a:solidFill>
                  <a:srgbClr val="336699"/>
                </a:solidFill>
                <a:latin typeface="Arial" panose="020B0604020202020204" pitchFamily="34" charset="0"/>
                <a:cs typeface="Arial" panose="020B0604020202020204" pitchFamily="34" charset="0"/>
              </a:rPr>
              <a:t>: via Po, 22– 00198 – Roma </a:t>
            </a:r>
          </a:p>
          <a:p>
            <a:pPr eaLnBrk="1" hangingPunct="1">
              <a:lnSpc>
                <a:spcPct val="80000"/>
              </a:lnSpc>
              <a:spcBef>
                <a:spcPct val="20000"/>
              </a:spcBef>
              <a:buFont typeface="Arial" panose="020B0604020202020204" pitchFamily="34" charset="0"/>
              <a:buNone/>
              <a:defRPr/>
            </a:pPr>
            <a:endParaRPr lang="fr-FR" altLang="it-IT" sz="2800" dirty="0">
              <a:solidFill>
                <a:srgbClr val="336699"/>
              </a:solidFill>
              <a:latin typeface="Arial" panose="020B0604020202020204" pitchFamily="34" charset="0"/>
              <a:cs typeface="Arial" panose="020B0604020202020204" pitchFamily="34" charset="0"/>
            </a:endParaRPr>
          </a:p>
          <a:p>
            <a:pPr eaLnBrk="1" hangingPunct="1">
              <a:lnSpc>
                <a:spcPct val="80000"/>
              </a:lnSpc>
              <a:spcBef>
                <a:spcPct val="20000"/>
              </a:spcBef>
              <a:buFont typeface="Arial" panose="020B0604020202020204" pitchFamily="34" charset="0"/>
              <a:buChar char="•"/>
              <a:defRPr/>
            </a:pPr>
            <a:endParaRPr lang="fr-FR" altLang="it-IT" sz="500" dirty="0">
              <a:latin typeface="Arial" panose="020B0604020202020204" pitchFamily="34" charset="0"/>
              <a:cs typeface="Arial" panose="020B0604020202020204" pitchFamily="34" charset="0"/>
            </a:endParaRPr>
          </a:p>
          <a:p>
            <a:pPr eaLnBrk="1" hangingPunct="1">
              <a:lnSpc>
                <a:spcPct val="80000"/>
              </a:lnSpc>
              <a:spcBef>
                <a:spcPct val="20000"/>
              </a:spcBef>
              <a:buFont typeface="Arial" panose="020B0604020202020204" pitchFamily="34" charset="0"/>
              <a:buChar char="•"/>
              <a:defRPr/>
            </a:pPr>
            <a:endParaRPr lang="fr-FR" altLang="it-IT" sz="500" dirty="0">
              <a:latin typeface="Arial" panose="020B0604020202020204" pitchFamily="34" charset="0"/>
              <a:cs typeface="Arial" panose="020B0604020202020204" pitchFamily="34" charset="0"/>
            </a:endParaRPr>
          </a:p>
          <a:p>
            <a:pPr eaLnBrk="1" hangingPunct="1">
              <a:lnSpc>
                <a:spcPct val="80000"/>
              </a:lnSpc>
              <a:spcBef>
                <a:spcPct val="20000"/>
              </a:spcBef>
              <a:buFont typeface="Arial" panose="020B0604020202020204" pitchFamily="34" charset="0"/>
              <a:buChar char="•"/>
              <a:defRPr/>
            </a:pPr>
            <a:endParaRPr lang="fr-FR" altLang="it-IT" sz="800" dirty="0"/>
          </a:p>
          <a:p>
            <a:pPr eaLnBrk="1" hangingPunct="1">
              <a:lnSpc>
                <a:spcPct val="80000"/>
              </a:lnSpc>
              <a:spcBef>
                <a:spcPct val="20000"/>
              </a:spcBef>
              <a:buFont typeface="Arial" panose="020B0604020202020204" pitchFamily="34" charset="0"/>
              <a:buChar char="•"/>
              <a:defRPr/>
            </a:pPr>
            <a:endParaRPr lang="it-IT" altLang="it-IT" sz="800" dirty="0"/>
          </a:p>
        </p:txBody>
      </p:sp>
      <p:sp>
        <p:nvSpPr>
          <p:cNvPr id="103430" name="CasellaDiTesto 9">
            <a:extLst>
              <a:ext uri="{FF2B5EF4-FFF2-40B4-BE49-F238E27FC236}">
                <a16:creationId xmlns:a16="http://schemas.microsoft.com/office/drawing/2014/main" id="{3D3B4C03-7A6C-8E43-9C21-7E1FA4A343E7}"/>
              </a:ext>
            </a:extLst>
          </p:cNvPr>
          <p:cNvSpPr txBox="1">
            <a:spLocks noChangeArrowheads="1"/>
          </p:cNvSpPr>
          <p:nvPr/>
        </p:nvSpPr>
        <p:spPr bwMode="auto">
          <a:xfrm>
            <a:off x="2333626" y="3573464"/>
            <a:ext cx="3914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it-IT" sz="2000">
              <a:solidFill>
                <a:srgbClr val="336699"/>
              </a:solidFill>
              <a:latin typeface="Arial" panose="020B0604020202020204" pitchFamily="34" charset="0"/>
              <a:cs typeface="Arial" panose="020B0604020202020204" pitchFamily="34" charset="0"/>
            </a:endParaRPr>
          </a:p>
          <a:p>
            <a:pPr eaLnBrk="1" hangingPunct="1">
              <a:spcBef>
                <a:spcPct val="0"/>
              </a:spcBef>
              <a:buFontTx/>
              <a:buNone/>
            </a:pPr>
            <a:r>
              <a:rPr lang="it-IT" altLang="it-IT" sz="2000">
                <a:solidFill>
                  <a:srgbClr val="336699"/>
                </a:solidFill>
                <a:latin typeface="Arial" panose="020B0604020202020204" pitchFamily="34" charset="0"/>
                <a:cs typeface="Arial" panose="020B0604020202020204" pitchFamily="34" charset="0"/>
              </a:rPr>
              <a:t>Tel: 06.42150.</a:t>
            </a:r>
            <a:r>
              <a:rPr lang="it-IT" altLang="it-IT" sz="2000" b="1">
                <a:solidFill>
                  <a:srgbClr val="336699"/>
                </a:solidFill>
                <a:latin typeface="Arial" panose="020B0604020202020204" pitchFamily="34" charset="0"/>
                <a:cs typeface="Arial" panose="020B0604020202020204" pitchFamily="34" charset="0"/>
              </a:rPr>
              <a:t>573/574/589/591</a:t>
            </a:r>
          </a:p>
        </p:txBody>
      </p:sp>
      <p:sp>
        <p:nvSpPr>
          <p:cNvPr id="103431" name="CasellaDiTesto 10">
            <a:extLst>
              <a:ext uri="{FF2B5EF4-FFF2-40B4-BE49-F238E27FC236}">
                <a16:creationId xmlns:a16="http://schemas.microsoft.com/office/drawing/2014/main" id="{F1A4FDD8-EFB5-6142-8C09-8EC24DA0C654}"/>
              </a:ext>
            </a:extLst>
          </p:cNvPr>
          <p:cNvSpPr txBox="1">
            <a:spLocks noChangeArrowheads="1"/>
          </p:cNvSpPr>
          <p:nvPr/>
        </p:nvSpPr>
        <p:spPr bwMode="auto">
          <a:xfrm>
            <a:off x="7421563" y="3575051"/>
            <a:ext cx="3079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it-IT" sz="2000">
              <a:solidFill>
                <a:srgbClr val="336699"/>
              </a:solidFill>
              <a:latin typeface="Arial" panose="020B0604020202020204" pitchFamily="34" charset="0"/>
              <a:cs typeface="Arial" panose="020B0604020202020204" pitchFamily="34" charset="0"/>
            </a:endParaRPr>
          </a:p>
          <a:p>
            <a:pPr eaLnBrk="1" hangingPunct="1">
              <a:spcBef>
                <a:spcPct val="0"/>
              </a:spcBef>
              <a:buFontTx/>
              <a:buNone/>
            </a:pPr>
            <a:r>
              <a:rPr lang="it-IT" altLang="it-IT" sz="2000">
                <a:solidFill>
                  <a:srgbClr val="336699"/>
                </a:solidFill>
                <a:latin typeface="Arial" panose="020B0604020202020204" pitchFamily="34" charset="0"/>
                <a:cs typeface="Arial" panose="020B0604020202020204" pitchFamily="34" charset="0"/>
              </a:rPr>
              <a:t>Fax: 06.42150587</a:t>
            </a:r>
          </a:p>
        </p:txBody>
      </p:sp>
      <p:sp>
        <p:nvSpPr>
          <p:cNvPr id="103432" name="CasellaDiTesto 11">
            <a:extLst>
              <a:ext uri="{FF2B5EF4-FFF2-40B4-BE49-F238E27FC236}">
                <a16:creationId xmlns:a16="http://schemas.microsoft.com/office/drawing/2014/main" id="{D7322C92-14A2-A640-B2DD-ECAD586B11C1}"/>
              </a:ext>
            </a:extLst>
          </p:cNvPr>
          <p:cNvSpPr txBox="1">
            <a:spLocks noChangeArrowheads="1"/>
          </p:cNvSpPr>
          <p:nvPr/>
        </p:nvSpPr>
        <p:spPr bwMode="auto">
          <a:xfrm>
            <a:off x="2333626" y="4322764"/>
            <a:ext cx="42973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it-IT" sz="2000">
              <a:solidFill>
                <a:srgbClr val="336699"/>
              </a:solidFill>
              <a:latin typeface="Arial" panose="020B0604020202020204" pitchFamily="34" charset="0"/>
              <a:cs typeface="Arial" panose="020B0604020202020204" pitchFamily="34" charset="0"/>
            </a:endParaRPr>
          </a:p>
          <a:p>
            <a:pPr eaLnBrk="1" hangingPunct="1">
              <a:spcBef>
                <a:spcPct val="0"/>
              </a:spcBef>
              <a:buFontTx/>
              <a:buNone/>
            </a:pPr>
            <a:r>
              <a:rPr lang="it-IT" altLang="it-IT" sz="2000">
                <a:solidFill>
                  <a:srgbClr val="336699"/>
                </a:solidFill>
                <a:latin typeface="Arial" panose="020B0604020202020204" pitchFamily="34" charset="0"/>
                <a:cs typeface="Arial" panose="020B0604020202020204" pitchFamily="34" charset="0"/>
              </a:rPr>
              <a:t>E-mail: info@fondosanita.it</a:t>
            </a:r>
          </a:p>
          <a:p>
            <a:pPr eaLnBrk="1" hangingPunct="1">
              <a:spcBef>
                <a:spcPct val="0"/>
              </a:spcBef>
              <a:buFontTx/>
              <a:buNone/>
            </a:pPr>
            <a:r>
              <a:rPr lang="it-IT" altLang="it-IT" sz="2000">
                <a:solidFill>
                  <a:srgbClr val="336699"/>
                </a:solidFill>
                <a:latin typeface="Arial" panose="020B0604020202020204" pitchFamily="34" charset="0"/>
                <a:cs typeface="Arial" panose="020B0604020202020204" pitchFamily="34" charset="0"/>
              </a:rPr>
              <a:t>             segreteria@fondosanita.it</a:t>
            </a:r>
          </a:p>
          <a:p>
            <a:pPr eaLnBrk="1" hangingPunct="1">
              <a:spcBef>
                <a:spcPct val="0"/>
              </a:spcBef>
              <a:buFontTx/>
              <a:buNone/>
            </a:pPr>
            <a:r>
              <a:rPr lang="it-IT" altLang="it-IT" sz="2000">
                <a:solidFill>
                  <a:srgbClr val="336699"/>
                </a:solidFill>
                <a:latin typeface="Arial" panose="020B0604020202020204" pitchFamily="34" charset="0"/>
                <a:cs typeface="Arial" panose="020B0604020202020204" pitchFamily="34" charset="0"/>
              </a:rPr>
              <a:t>             </a:t>
            </a:r>
          </a:p>
        </p:txBody>
      </p:sp>
      <p:sp>
        <p:nvSpPr>
          <p:cNvPr id="103433" name="CasellaDiTesto 12">
            <a:extLst>
              <a:ext uri="{FF2B5EF4-FFF2-40B4-BE49-F238E27FC236}">
                <a16:creationId xmlns:a16="http://schemas.microsoft.com/office/drawing/2014/main" id="{424D427C-2AEF-8B44-A4BE-09330051AED8}"/>
              </a:ext>
            </a:extLst>
          </p:cNvPr>
          <p:cNvSpPr txBox="1">
            <a:spLocks noChangeArrowheads="1"/>
          </p:cNvSpPr>
          <p:nvPr/>
        </p:nvSpPr>
        <p:spPr bwMode="auto">
          <a:xfrm>
            <a:off x="7421563" y="4322764"/>
            <a:ext cx="3079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it-IT" sz="2000">
              <a:solidFill>
                <a:srgbClr val="336699"/>
              </a:solidFill>
              <a:latin typeface="Arial" panose="020B0604020202020204" pitchFamily="34" charset="0"/>
              <a:cs typeface="Arial" panose="020B0604020202020204" pitchFamily="34" charset="0"/>
            </a:endParaRPr>
          </a:p>
          <a:p>
            <a:pPr eaLnBrk="1" hangingPunct="1">
              <a:spcBef>
                <a:spcPct val="0"/>
              </a:spcBef>
              <a:buFontTx/>
              <a:buNone/>
            </a:pPr>
            <a:r>
              <a:rPr lang="it-IT" altLang="it-IT" sz="2000">
                <a:solidFill>
                  <a:srgbClr val="336699"/>
                </a:solidFill>
                <a:latin typeface="Arial" panose="020B0604020202020204" pitchFamily="34" charset="0"/>
                <a:cs typeface="Arial" panose="020B0604020202020204" pitchFamily="34" charset="0"/>
              </a:rPr>
              <a:t>Pec: fondosanita@pec.it</a:t>
            </a:r>
          </a:p>
        </p:txBody>
      </p:sp>
      <p:sp>
        <p:nvSpPr>
          <p:cNvPr id="103434" name="CasellaDiTesto 13">
            <a:extLst>
              <a:ext uri="{FF2B5EF4-FFF2-40B4-BE49-F238E27FC236}">
                <a16:creationId xmlns:a16="http://schemas.microsoft.com/office/drawing/2014/main" id="{D348D4FD-8AEB-0041-8745-8C7AE7EAC074}"/>
              </a:ext>
            </a:extLst>
          </p:cNvPr>
          <p:cNvSpPr txBox="1">
            <a:spLocks noChangeArrowheads="1"/>
          </p:cNvSpPr>
          <p:nvPr/>
        </p:nvSpPr>
        <p:spPr bwMode="auto">
          <a:xfrm>
            <a:off x="4632326" y="7934325"/>
            <a:ext cx="3267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2000">
                <a:latin typeface="Arial" panose="020B0604020202020204" pitchFamily="34" charset="0"/>
                <a:cs typeface="Arial" panose="020B0604020202020204" pitchFamily="34" charset="0"/>
              </a:rPr>
              <a:t>Sito Web: </a:t>
            </a:r>
            <a:r>
              <a:rPr lang="it-IT" altLang="it-IT" sz="2000">
                <a:solidFill>
                  <a:srgbClr val="CC9900"/>
                </a:solidFill>
                <a:latin typeface="Arial" panose="020B0604020202020204" pitchFamily="34" charset="0"/>
                <a:cs typeface="Arial" panose="020B0604020202020204" pitchFamily="34" charset="0"/>
              </a:rPr>
              <a:t>www.fondosanita.it</a:t>
            </a:r>
          </a:p>
        </p:txBody>
      </p:sp>
      <p:sp>
        <p:nvSpPr>
          <p:cNvPr id="103435" name="CasellaDiTesto 1">
            <a:extLst>
              <a:ext uri="{FF2B5EF4-FFF2-40B4-BE49-F238E27FC236}">
                <a16:creationId xmlns:a16="http://schemas.microsoft.com/office/drawing/2014/main" id="{174162BA-C3AC-0742-9847-F7298792BC48}"/>
              </a:ext>
            </a:extLst>
          </p:cNvPr>
          <p:cNvSpPr txBox="1">
            <a:spLocks noChangeArrowheads="1"/>
          </p:cNvSpPr>
          <p:nvPr/>
        </p:nvSpPr>
        <p:spPr bwMode="auto">
          <a:xfrm>
            <a:off x="7421564" y="5715000"/>
            <a:ext cx="2928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000">
                <a:solidFill>
                  <a:srgbClr val="336699"/>
                </a:solidFill>
                <a:latin typeface="Arial" panose="020B0604020202020204" pitchFamily="34" charset="0"/>
                <a:cs typeface="Arial" panose="020B0604020202020204" pitchFamily="34" charset="0"/>
              </a:rPr>
              <a:t>Seguici su: </a:t>
            </a:r>
          </a:p>
        </p:txBody>
      </p:sp>
      <p:pic>
        <p:nvPicPr>
          <p:cNvPr id="103436" name="Immagine 7">
            <a:extLst>
              <a:ext uri="{FF2B5EF4-FFF2-40B4-BE49-F238E27FC236}">
                <a16:creationId xmlns:a16="http://schemas.microsoft.com/office/drawing/2014/main" id="{08018444-2575-0A41-A38D-C28E29E8AF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07538" y="5713414"/>
            <a:ext cx="39846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7" name="Immagine 15">
            <a:extLst>
              <a:ext uri="{FF2B5EF4-FFF2-40B4-BE49-F238E27FC236}">
                <a16:creationId xmlns:a16="http://schemas.microsoft.com/office/drawing/2014/main" id="{BAAD5D44-BE17-214B-87E7-E561A8B2A9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72550" y="5715001"/>
            <a:ext cx="40163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212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magine 6">
            <a:extLst>
              <a:ext uri="{FF2B5EF4-FFF2-40B4-BE49-F238E27FC236}">
                <a16:creationId xmlns:a16="http://schemas.microsoft.com/office/drawing/2014/main" id="{520296E4-1AA9-B74F-8369-D53854384D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9027709">
            <a:off x="4743451" y="4067176"/>
            <a:ext cx="1890713"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Immagine 9">
            <a:extLst>
              <a:ext uri="{FF2B5EF4-FFF2-40B4-BE49-F238E27FC236}">
                <a16:creationId xmlns:a16="http://schemas.microsoft.com/office/drawing/2014/main" id="{E3E6F13F-384E-7D4C-B69B-EF6973E54D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7540674">
            <a:off x="7543801" y="3079751"/>
            <a:ext cx="2371725"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igura a mano libera 10">
            <a:extLst>
              <a:ext uri="{FF2B5EF4-FFF2-40B4-BE49-F238E27FC236}">
                <a16:creationId xmlns:a16="http://schemas.microsoft.com/office/drawing/2014/main" id="{911320B4-3DEF-A144-B228-BDB170B90548}"/>
              </a:ext>
            </a:extLst>
          </p:cNvPr>
          <p:cNvSpPr/>
          <p:nvPr/>
        </p:nvSpPr>
        <p:spPr>
          <a:xfrm>
            <a:off x="6599349" y="2911961"/>
            <a:ext cx="514726" cy="3846419"/>
          </a:xfrm>
          <a:custGeom>
            <a:avLst/>
            <a:gdLst>
              <a:gd name="connsiteX0" fmla="*/ 292389 w 514726"/>
              <a:gd name="connsiteY0" fmla="*/ 3846419 h 3846419"/>
              <a:gd name="connsiteX1" fmla="*/ 465995 w 514726"/>
              <a:gd name="connsiteY1" fmla="*/ 2238415 h 3846419"/>
              <a:gd name="connsiteX2" fmla="*/ 0 w 514726"/>
              <a:gd name="connsiteY2" fmla="*/ 0 h 3846419"/>
            </a:gdLst>
            <a:ahLst/>
            <a:cxnLst>
              <a:cxn ang="0">
                <a:pos x="connsiteX0" y="connsiteY0"/>
              </a:cxn>
              <a:cxn ang="0">
                <a:pos x="connsiteX1" y="connsiteY1"/>
              </a:cxn>
              <a:cxn ang="0">
                <a:pos x="connsiteX2" y="connsiteY2"/>
              </a:cxn>
            </a:cxnLst>
            <a:rect l="l" t="t" r="r" b="b"/>
            <a:pathLst>
              <a:path w="514726" h="3846419">
                <a:moveTo>
                  <a:pt x="292389" y="3846419"/>
                </a:moveTo>
                <a:cubicBezTo>
                  <a:pt x="403557" y="3362952"/>
                  <a:pt x="514726" y="2879485"/>
                  <a:pt x="465995" y="2238415"/>
                </a:cubicBezTo>
                <a:cubicBezTo>
                  <a:pt x="417264" y="1597345"/>
                  <a:pt x="208632" y="798672"/>
                  <a:pt x="0" y="0"/>
                </a:cubicBezTo>
              </a:path>
            </a:pathLst>
          </a:custGeom>
          <a:ln w="127000">
            <a:solidFill>
              <a:srgbClr val="88C274"/>
            </a:solidFill>
          </a:ln>
          <a:effectLst>
            <a:glow rad="12700">
              <a:schemeClr val="tx1">
                <a:lumMod val="50000"/>
                <a:lumOff val="50000"/>
                <a:alpha val="93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defRPr/>
            </a:pPr>
            <a:endParaRPr lang="it-IT" dirty="0"/>
          </a:p>
        </p:txBody>
      </p:sp>
      <p:grpSp>
        <p:nvGrpSpPr>
          <p:cNvPr id="26630" name="Gruppo 26">
            <a:extLst>
              <a:ext uri="{FF2B5EF4-FFF2-40B4-BE49-F238E27FC236}">
                <a16:creationId xmlns:a16="http://schemas.microsoft.com/office/drawing/2014/main" id="{B581B989-CA92-D049-A176-9867FC5AD3CE}"/>
              </a:ext>
            </a:extLst>
          </p:cNvPr>
          <p:cNvGrpSpPr>
            <a:grpSpLocks/>
          </p:cNvGrpSpPr>
          <p:nvPr/>
        </p:nvGrpSpPr>
        <p:grpSpPr bwMode="auto">
          <a:xfrm>
            <a:off x="4179889" y="677864"/>
            <a:ext cx="4865687" cy="3838575"/>
            <a:chOff x="1157418" y="509547"/>
            <a:chExt cx="7008889" cy="6118105"/>
          </a:xfrm>
        </p:grpSpPr>
        <p:grpSp>
          <p:nvGrpSpPr>
            <p:cNvPr id="26640" name="Gruppo 18">
              <a:extLst>
                <a:ext uri="{FF2B5EF4-FFF2-40B4-BE49-F238E27FC236}">
                  <a16:creationId xmlns:a16="http://schemas.microsoft.com/office/drawing/2014/main" id="{C2456D3E-88C6-E647-A2F8-9C30BD925E75}"/>
                </a:ext>
              </a:extLst>
            </p:cNvPr>
            <p:cNvGrpSpPr>
              <a:grpSpLocks/>
            </p:cNvGrpSpPr>
            <p:nvPr/>
          </p:nvGrpSpPr>
          <p:grpSpPr bwMode="auto">
            <a:xfrm>
              <a:off x="1157418" y="878521"/>
              <a:ext cx="3312195" cy="2960608"/>
              <a:chOff x="1157418" y="1022537"/>
              <a:chExt cx="3312195" cy="2960608"/>
            </a:xfrm>
          </p:grpSpPr>
          <p:pic>
            <p:nvPicPr>
              <p:cNvPr id="26653" name="Picture 4">
                <a:extLst>
                  <a:ext uri="{FF2B5EF4-FFF2-40B4-BE49-F238E27FC236}">
                    <a16:creationId xmlns:a16="http://schemas.microsoft.com/office/drawing/2014/main" id="{6EB77012-C2BE-2446-9C71-02F6B915D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60" t="10025" r="50186" b="45091"/>
              <a:stretch>
                <a:fillRect/>
              </a:stretch>
            </p:blipFill>
            <p:spPr bwMode="auto">
              <a:xfrm>
                <a:off x="1157418" y="1022537"/>
                <a:ext cx="3312195" cy="296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6654" name="Text Box 7">
                <a:extLst>
                  <a:ext uri="{FF2B5EF4-FFF2-40B4-BE49-F238E27FC236}">
                    <a16:creationId xmlns:a16="http://schemas.microsoft.com/office/drawing/2014/main" id="{2BEA8305-7338-F049-86FB-28166B048069}"/>
                  </a:ext>
                </a:extLst>
              </p:cNvPr>
              <p:cNvSpPr txBox="1">
                <a:spLocks noChangeArrowheads="1"/>
              </p:cNvSpPr>
              <p:nvPr/>
            </p:nvSpPr>
            <p:spPr bwMode="auto">
              <a:xfrm>
                <a:off x="2397704" y="1516959"/>
                <a:ext cx="1871554" cy="175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nchor="ct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9pPr>
              </a:lstStyle>
              <a:p>
                <a:pPr>
                  <a:lnSpc>
                    <a:spcPct val="102000"/>
                  </a:lnSpc>
                  <a:spcBef>
                    <a:spcPts val="875"/>
                  </a:spcBef>
                  <a:spcAft>
                    <a:spcPts val="875"/>
                  </a:spcAft>
                  <a:buNone/>
                </a:pPr>
                <a:r>
                  <a:rPr lang="it-IT" altLang="it-IT" sz="1200" b="1" i="1">
                    <a:solidFill>
                      <a:srgbClr val="336699"/>
                    </a:solidFill>
                    <a:latin typeface="Verdana" panose="020B0604030504040204" pitchFamily="34" charset="0"/>
                  </a:rPr>
                  <a:t>credito agevolato</a:t>
                </a:r>
                <a:endParaRPr lang="it-IT" altLang="it-IT" sz="800" b="1" i="1">
                  <a:solidFill>
                    <a:srgbClr val="336699"/>
                  </a:solidFill>
                  <a:latin typeface="Verdana" panose="020B0604030504040204" pitchFamily="34" charset="0"/>
                </a:endParaRPr>
              </a:p>
            </p:txBody>
          </p:sp>
        </p:grpSp>
        <p:grpSp>
          <p:nvGrpSpPr>
            <p:cNvPr id="26641" name="Gruppo 20">
              <a:extLst>
                <a:ext uri="{FF2B5EF4-FFF2-40B4-BE49-F238E27FC236}">
                  <a16:creationId xmlns:a16="http://schemas.microsoft.com/office/drawing/2014/main" id="{2EF472E7-C24B-854F-A993-7D58475658DA}"/>
                </a:ext>
              </a:extLst>
            </p:cNvPr>
            <p:cNvGrpSpPr>
              <a:grpSpLocks/>
            </p:cNvGrpSpPr>
            <p:nvPr/>
          </p:nvGrpSpPr>
          <p:grpSpPr bwMode="auto">
            <a:xfrm>
              <a:off x="4295349" y="2850942"/>
              <a:ext cx="3870958" cy="2629627"/>
              <a:chOff x="4284616" y="2971790"/>
              <a:chExt cx="3870958" cy="2629627"/>
            </a:xfrm>
          </p:grpSpPr>
          <p:pic>
            <p:nvPicPr>
              <p:cNvPr id="26651" name="Picture 2">
                <a:extLst>
                  <a:ext uri="{FF2B5EF4-FFF2-40B4-BE49-F238E27FC236}">
                    <a16:creationId xmlns:a16="http://schemas.microsoft.com/office/drawing/2014/main" id="{079BE550-AF78-5747-9E2A-97FDCA8707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158" t="40080" r="1666" b="20039"/>
              <a:stretch>
                <a:fillRect/>
              </a:stretch>
            </p:blipFill>
            <p:spPr bwMode="auto">
              <a:xfrm>
                <a:off x="4284616" y="2971790"/>
                <a:ext cx="3611133" cy="262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6652" name="Text Box 8">
                <a:extLst>
                  <a:ext uri="{FF2B5EF4-FFF2-40B4-BE49-F238E27FC236}">
                    <a16:creationId xmlns:a16="http://schemas.microsoft.com/office/drawing/2014/main" id="{A7AAD830-1844-0D49-B56E-72221D369295}"/>
                  </a:ext>
                </a:extLst>
              </p:cNvPr>
              <p:cNvSpPr txBox="1">
                <a:spLocks noChangeArrowheads="1"/>
              </p:cNvSpPr>
              <p:nvPr/>
            </p:nvSpPr>
            <p:spPr bwMode="auto">
              <a:xfrm>
                <a:off x="5473149" y="3437289"/>
                <a:ext cx="2682425" cy="68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nchor="ct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02000"/>
                  </a:lnSpc>
                  <a:spcBef>
                    <a:spcPct val="0"/>
                  </a:spcBef>
                  <a:buFontTx/>
                  <a:buNone/>
                </a:pPr>
                <a:r>
                  <a:rPr lang="it-IT" altLang="it-IT" sz="1200" b="1" i="1">
                    <a:solidFill>
                      <a:srgbClr val="336699"/>
                    </a:solidFill>
                    <a:latin typeface="Verdana" panose="020B0604030504040204" pitchFamily="34" charset="0"/>
                  </a:rPr>
                  <a:t>assistenza sanitaria integrativa</a:t>
                </a:r>
              </a:p>
            </p:txBody>
          </p:sp>
        </p:grpSp>
        <p:grpSp>
          <p:nvGrpSpPr>
            <p:cNvPr id="26642" name="Gruppo 19">
              <a:extLst>
                <a:ext uri="{FF2B5EF4-FFF2-40B4-BE49-F238E27FC236}">
                  <a16:creationId xmlns:a16="http://schemas.microsoft.com/office/drawing/2014/main" id="{9E600ABF-7F69-014C-8360-8E53C4C09EAC}"/>
                </a:ext>
              </a:extLst>
            </p:cNvPr>
            <p:cNvGrpSpPr>
              <a:grpSpLocks/>
            </p:cNvGrpSpPr>
            <p:nvPr/>
          </p:nvGrpSpPr>
          <p:grpSpPr bwMode="auto">
            <a:xfrm>
              <a:off x="4241403" y="509547"/>
              <a:ext cx="2592288" cy="3147573"/>
              <a:chOff x="4241403" y="653563"/>
              <a:chExt cx="2592288" cy="3147573"/>
            </a:xfrm>
          </p:grpSpPr>
          <p:pic>
            <p:nvPicPr>
              <p:cNvPr id="26649" name="Picture 3">
                <a:extLst>
                  <a:ext uri="{FF2B5EF4-FFF2-40B4-BE49-F238E27FC236}">
                    <a16:creationId xmlns:a16="http://schemas.microsoft.com/office/drawing/2014/main" id="{7C5B9FF9-DD9E-2149-A161-9AC70F1415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413" t="2184" r="13435" b="50107"/>
              <a:stretch>
                <a:fillRect/>
              </a:stretch>
            </p:blipFill>
            <p:spPr bwMode="auto">
              <a:xfrm>
                <a:off x="4241403" y="653563"/>
                <a:ext cx="2592288" cy="3147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6650" name="Text Box 9">
                <a:extLst>
                  <a:ext uri="{FF2B5EF4-FFF2-40B4-BE49-F238E27FC236}">
                    <a16:creationId xmlns:a16="http://schemas.microsoft.com/office/drawing/2014/main" id="{DC086D47-2754-C241-AD8B-EB2DCA217B45}"/>
                  </a:ext>
                </a:extLst>
              </p:cNvPr>
              <p:cNvSpPr txBox="1">
                <a:spLocks noChangeArrowheads="1"/>
              </p:cNvSpPr>
              <p:nvPr/>
            </p:nvSpPr>
            <p:spPr bwMode="auto">
              <a:xfrm>
                <a:off x="4577553" y="1581738"/>
                <a:ext cx="2256138" cy="88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nchor="ct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02000"/>
                  </a:lnSpc>
                  <a:spcBef>
                    <a:spcPct val="0"/>
                  </a:spcBef>
                  <a:buFontTx/>
                  <a:buNone/>
                </a:pPr>
                <a:r>
                  <a:rPr lang="it-IT" altLang="it-IT" sz="1200" b="1" i="1">
                    <a:solidFill>
                      <a:srgbClr val="336699"/>
                    </a:solidFill>
                    <a:latin typeface="Verdana" panose="020B0604030504040204" pitchFamily="34" charset="0"/>
                  </a:rPr>
                  <a:t>previdenza complementare</a:t>
                </a:r>
              </a:p>
            </p:txBody>
          </p:sp>
        </p:grpSp>
        <p:grpSp>
          <p:nvGrpSpPr>
            <p:cNvPr id="26643" name="Gruppo 21">
              <a:extLst>
                <a:ext uri="{FF2B5EF4-FFF2-40B4-BE49-F238E27FC236}">
                  <a16:creationId xmlns:a16="http://schemas.microsoft.com/office/drawing/2014/main" id="{AD4D59A2-75A4-744A-824B-E61B3EF3C717}"/>
                </a:ext>
              </a:extLst>
            </p:cNvPr>
            <p:cNvGrpSpPr>
              <a:grpSpLocks/>
            </p:cNvGrpSpPr>
            <p:nvPr/>
          </p:nvGrpSpPr>
          <p:grpSpPr bwMode="auto">
            <a:xfrm>
              <a:off x="1749125" y="3162282"/>
              <a:ext cx="3044113" cy="3465370"/>
              <a:chOff x="1749125" y="3306298"/>
              <a:chExt cx="3044113" cy="3465370"/>
            </a:xfrm>
          </p:grpSpPr>
          <p:pic>
            <p:nvPicPr>
              <p:cNvPr id="26647" name="Picture 1">
                <a:extLst>
                  <a:ext uri="{FF2B5EF4-FFF2-40B4-BE49-F238E27FC236}">
                    <a16:creationId xmlns:a16="http://schemas.microsoft.com/office/drawing/2014/main" id="{659CBAD6-877C-E949-A9A6-942FB6ABB7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040" t="45091" r="45158" b="2361"/>
              <a:stretch>
                <a:fillRect/>
              </a:stretch>
            </p:blipFill>
            <p:spPr bwMode="auto">
              <a:xfrm>
                <a:off x="1749125" y="3306298"/>
                <a:ext cx="3044113" cy="346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6648" name="Text Box 10">
                <a:extLst>
                  <a:ext uri="{FF2B5EF4-FFF2-40B4-BE49-F238E27FC236}">
                    <a16:creationId xmlns:a16="http://schemas.microsoft.com/office/drawing/2014/main" id="{9502C38E-44DC-D84F-9B4D-022869568318}"/>
                  </a:ext>
                </a:extLst>
              </p:cNvPr>
              <p:cNvSpPr txBox="1">
                <a:spLocks noChangeArrowheads="1"/>
              </p:cNvSpPr>
              <p:nvPr/>
            </p:nvSpPr>
            <p:spPr bwMode="auto">
              <a:xfrm>
                <a:off x="2633462" y="4308915"/>
                <a:ext cx="1873602" cy="71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02000"/>
                  </a:lnSpc>
                  <a:spcBef>
                    <a:spcPct val="0"/>
                  </a:spcBef>
                  <a:buFontTx/>
                  <a:buNone/>
                </a:pPr>
                <a:r>
                  <a:rPr lang="it-IT" altLang="it-IT" sz="1200" b="1" i="1">
                    <a:solidFill>
                      <a:srgbClr val="336699"/>
                    </a:solidFill>
                    <a:latin typeface="Verdana" panose="020B0604030504040204" pitchFamily="34" charset="0"/>
                  </a:rPr>
                  <a:t>coperture assicurative</a:t>
                </a:r>
              </a:p>
            </p:txBody>
          </p:sp>
        </p:grpSp>
        <p:grpSp>
          <p:nvGrpSpPr>
            <p:cNvPr id="26644" name="Gruppo 22">
              <a:extLst>
                <a:ext uri="{FF2B5EF4-FFF2-40B4-BE49-F238E27FC236}">
                  <a16:creationId xmlns:a16="http://schemas.microsoft.com/office/drawing/2014/main" id="{5073B55A-D501-1E40-9B24-5C1E2ECCA7EE}"/>
                </a:ext>
              </a:extLst>
            </p:cNvPr>
            <p:cNvGrpSpPr>
              <a:grpSpLocks/>
            </p:cNvGrpSpPr>
            <p:nvPr/>
          </p:nvGrpSpPr>
          <p:grpSpPr bwMode="auto">
            <a:xfrm>
              <a:off x="3661697" y="2852430"/>
              <a:ext cx="1330975" cy="1331648"/>
              <a:chOff x="3661697" y="2996446"/>
              <a:chExt cx="1330975" cy="1331648"/>
            </a:xfrm>
          </p:grpSpPr>
          <p:sp>
            <p:nvSpPr>
              <p:cNvPr id="26645" name="Oval 5">
                <a:extLst>
                  <a:ext uri="{FF2B5EF4-FFF2-40B4-BE49-F238E27FC236}">
                    <a16:creationId xmlns:a16="http://schemas.microsoft.com/office/drawing/2014/main" id="{847AA558-CF5C-7B4C-ACDD-4CA92E958265}"/>
                  </a:ext>
                </a:extLst>
              </p:cNvPr>
              <p:cNvSpPr>
                <a:spLocks noChangeArrowheads="1"/>
              </p:cNvSpPr>
              <p:nvPr/>
            </p:nvSpPr>
            <p:spPr bwMode="auto">
              <a:xfrm>
                <a:off x="3661697" y="2996446"/>
                <a:ext cx="1330975" cy="1331648"/>
              </a:xfrm>
              <a:prstGeom prst="ellipse">
                <a:avLst/>
              </a:prstGeom>
              <a:solidFill>
                <a:srgbClr val="FF950E"/>
              </a:solidFill>
              <a:ln w="6480">
                <a:solidFill>
                  <a:srgbClr val="FF950E"/>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sp>
            <p:nvSpPr>
              <p:cNvPr id="26646" name="Text Box 6">
                <a:extLst>
                  <a:ext uri="{FF2B5EF4-FFF2-40B4-BE49-F238E27FC236}">
                    <a16:creationId xmlns:a16="http://schemas.microsoft.com/office/drawing/2014/main" id="{0D2EA10D-21DB-A14D-A0C7-2CA79B90AB3D}"/>
                  </a:ext>
                </a:extLst>
              </p:cNvPr>
              <p:cNvSpPr txBox="1">
                <a:spLocks noChangeArrowheads="1"/>
              </p:cNvSpPr>
              <p:nvPr/>
            </p:nvSpPr>
            <p:spPr bwMode="auto">
              <a:xfrm>
                <a:off x="3715657" y="3504224"/>
                <a:ext cx="1079114" cy="33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nchor="ct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02000"/>
                  </a:lnSpc>
                  <a:spcBef>
                    <a:spcPct val="0"/>
                  </a:spcBef>
                  <a:buFontTx/>
                  <a:buNone/>
                </a:pPr>
                <a:r>
                  <a:rPr lang="it-IT" altLang="it-IT" sz="1400" b="1">
                    <a:solidFill>
                      <a:srgbClr val="004586"/>
                    </a:solidFill>
                    <a:latin typeface="Verdana" panose="020B0604030504040204" pitchFamily="34" charset="0"/>
                  </a:rPr>
                  <a:t>MEDICO</a:t>
                </a:r>
              </a:p>
            </p:txBody>
          </p:sp>
        </p:grpSp>
      </p:grpSp>
      <p:sp>
        <p:nvSpPr>
          <p:cNvPr id="26631" name="Text Box 9">
            <a:extLst>
              <a:ext uri="{FF2B5EF4-FFF2-40B4-BE49-F238E27FC236}">
                <a16:creationId xmlns:a16="http://schemas.microsoft.com/office/drawing/2014/main" id="{E3A72318-6946-2841-8946-BFAA2CEB493F}"/>
              </a:ext>
            </a:extLst>
          </p:cNvPr>
          <p:cNvSpPr txBox="1">
            <a:spLocks noChangeArrowheads="1"/>
          </p:cNvSpPr>
          <p:nvPr/>
        </p:nvSpPr>
        <p:spPr bwMode="auto">
          <a:xfrm>
            <a:off x="4926014" y="4933950"/>
            <a:ext cx="1989137"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nchor="ct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02000"/>
              </a:lnSpc>
              <a:spcBef>
                <a:spcPct val="0"/>
              </a:spcBef>
              <a:buFontTx/>
              <a:buNone/>
            </a:pPr>
            <a:r>
              <a:rPr lang="it-IT" altLang="it-IT" sz="1600" b="1" i="1">
                <a:solidFill>
                  <a:srgbClr val="336699"/>
                </a:solidFill>
                <a:latin typeface="Verdana" panose="020B0604030504040204" pitchFamily="34" charset="0"/>
              </a:rPr>
              <a:t>ASSISTENZA</a:t>
            </a:r>
          </a:p>
        </p:txBody>
      </p:sp>
      <p:sp>
        <p:nvSpPr>
          <p:cNvPr id="26632" name="Text Box 9">
            <a:extLst>
              <a:ext uri="{FF2B5EF4-FFF2-40B4-BE49-F238E27FC236}">
                <a16:creationId xmlns:a16="http://schemas.microsoft.com/office/drawing/2014/main" id="{05B2BC80-AFF5-C944-80FD-1127F8017A22}"/>
              </a:ext>
            </a:extLst>
          </p:cNvPr>
          <p:cNvSpPr txBox="1">
            <a:spLocks noChangeArrowheads="1"/>
          </p:cNvSpPr>
          <p:nvPr/>
        </p:nvSpPr>
        <p:spPr bwMode="auto">
          <a:xfrm>
            <a:off x="7493000" y="4287839"/>
            <a:ext cx="1989138"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nchor="ct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02000"/>
              </a:lnSpc>
              <a:spcBef>
                <a:spcPct val="0"/>
              </a:spcBef>
              <a:buFontTx/>
              <a:buNone/>
            </a:pPr>
            <a:r>
              <a:rPr lang="it-IT" altLang="it-IT" sz="1600" b="1" i="1">
                <a:solidFill>
                  <a:srgbClr val="336699"/>
                </a:solidFill>
                <a:latin typeface="Verdana" panose="020B0604030504040204" pitchFamily="34" charset="0"/>
              </a:rPr>
              <a:t>PREVIDENZA OBBLIGATORIA</a:t>
            </a:r>
          </a:p>
        </p:txBody>
      </p:sp>
      <p:sp>
        <p:nvSpPr>
          <p:cNvPr id="26633" name="Rettangolo 22">
            <a:extLst>
              <a:ext uri="{FF2B5EF4-FFF2-40B4-BE49-F238E27FC236}">
                <a16:creationId xmlns:a16="http://schemas.microsoft.com/office/drawing/2014/main" id="{68930C51-65C5-3F45-BBE0-6DB2EB62E1B0}"/>
              </a:ext>
            </a:extLst>
          </p:cNvPr>
          <p:cNvSpPr>
            <a:spLocks noChangeArrowheads="1"/>
          </p:cNvSpPr>
          <p:nvPr/>
        </p:nvSpPr>
        <p:spPr bwMode="auto">
          <a:xfrm>
            <a:off x="6962775" y="2903539"/>
            <a:ext cx="11953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800" b="1" i="1">
                <a:solidFill>
                  <a:srgbClr val="336699"/>
                </a:solidFill>
                <a:latin typeface="Verdana" panose="020B0604030504040204" pitchFamily="34" charset="0"/>
              </a:rPr>
              <a:t>fondo sanitario integrativo</a:t>
            </a:r>
            <a:endParaRPr lang="it-IT" altLang="it-IT" sz="800">
              <a:solidFill>
                <a:srgbClr val="336699"/>
              </a:solidFill>
            </a:endParaRPr>
          </a:p>
        </p:txBody>
      </p:sp>
      <p:sp>
        <p:nvSpPr>
          <p:cNvPr id="26634" name="Rettangolo 23">
            <a:extLst>
              <a:ext uri="{FF2B5EF4-FFF2-40B4-BE49-F238E27FC236}">
                <a16:creationId xmlns:a16="http://schemas.microsoft.com/office/drawing/2014/main" id="{D3A17712-5592-3C4D-835B-D0510BFDEB1E}"/>
              </a:ext>
            </a:extLst>
          </p:cNvPr>
          <p:cNvSpPr>
            <a:spLocks noChangeArrowheads="1"/>
          </p:cNvSpPr>
          <p:nvPr/>
        </p:nvSpPr>
        <p:spPr bwMode="auto">
          <a:xfrm>
            <a:off x="6427789" y="1820863"/>
            <a:ext cx="11953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800" b="1" i="1">
                <a:solidFill>
                  <a:srgbClr val="336699"/>
                </a:solidFill>
                <a:latin typeface="Verdana" panose="020B0604030504040204" pitchFamily="34" charset="0"/>
              </a:rPr>
              <a:t>FondoSanità</a:t>
            </a:r>
            <a:endParaRPr lang="it-IT" altLang="it-IT" sz="800">
              <a:solidFill>
                <a:srgbClr val="336699"/>
              </a:solidFill>
            </a:endParaRPr>
          </a:p>
        </p:txBody>
      </p:sp>
      <p:sp>
        <p:nvSpPr>
          <p:cNvPr id="26635" name="Rettangolo 24">
            <a:extLst>
              <a:ext uri="{FF2B5EF4-FFF2-40B4-BE49-F238E27FC236}">
                <a16:creationId xmlns:a16="http://schemas.microsoft.com/office/drawing/2014/main" id="{1EE692EA-EF8E-6243-BBB4-BC120ACE27CB}"/>
              </a:ext>
            </a:extLst>
          </p:cNvPr>
          <p:cNvSpPr>
            <a:spLocks noChangeArrowheads="1"/>
          </p:cNvSpPr>
          <p:nvPr/>
        </p:nvSpPr>
        <p:spPr bwMode="auto">
          <a:xfrm>
            <a:off x="4727575" y="2071689"/>
            <a:ext cx="11953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800" b="1" i="1">
                <a:solidFill>
                  <a:srgbClr val="336699"/>
                </a:solidFill>
                <a:latin typeface="Verdana" panose="020B0604030504040204" pitchFamily="34" charset="0"/>
              </a:rPr>
              <a:t>mutui, credito, </a:t>
            </a:r>
            <a:br>
              <a:rPr lang="it-IT" altLang="it-IT" sz="800" b="1" i="1">
                <a:solidFill>
                  <a:srgbClr val="336699"/>
                </a:solidFill>
                <a:latin typeface="Verdana" panose="020B0604030504040204" pitchFamily="34" charset="0"/>
              </a:rPr>
            </a:br>
            <a:r>
              <a:rPr lang="it-IT" altLang="it-IT" sz="800" b="1" i="1">
                <a:solidFill>
                  <a:srgbClr val="336699"/>
                </a:solidFill>
                <a:latin typeface="Verdana" panose="020B0604030504040204" pitchFamily="34" charset="0"/>
              </a:rPr>
              <a:t>prestiti d’onore</a:t>
            </a:r>
            <a:endParaRPr lang="it-IT" altLang="it-IT" sz="800">
              <a:solidFill>
                <a:srgbClr val="336699"/>
              </a:solidFill>
            </a:endParaRPr>
          </a:p>
        </p:txBody>
      </p:sp>
      <p:sp>
        <p:nvSpPr>
          <p:cNvPr id="26636" name="Rettangolo 25">
            <a:extLst>
              <a:ext uri="{FF2B5EF4-FFF2-40B4-BE49-F238E27FC236}">
                <a16:creationId xmlns:a16="http://schemas.microsoft.com/office/drawing/2014/main" id="{7EC73FE3-39F3-6043-8016-C4B0A1270627}"/>
              </a:ext>
            </a:extLst>
          </p:cNvPr>
          <p:cNvSpPr>
            <a:spLocks noChangeArrowheads="1"/>
          </p:cNvSpPr>
          <p:nvPr/>
        </p:nvSpPr>
        <p:spPr bwMode="auto">
          <a:xfrm>
            <a:off x="5319714" y="3443288"/>
            <a:ext cx="11953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800" b="1" i="1">
                <a:solidFill>
                  <a:srgbClr val="336699"/>
                </a:solidFill>
                <a:latin typeface="Verdana" panose="020B0604030504040204" pitchFamily="34" charset="0"/>
              </a:rPr>
              <a:t>RCP, LTC e IPM</a:t>
            </a:r>
            <a:endParaRPr lang="it-IT" altLang="it-IT" sz="800">
              <a:solidFill>
                <a:srgbClr val="336699"/>
              </a:solidFill>
            </a:endParaRPr>
          </a:p>
        </p:txBody>
      </p:sp>
      <p:sp>
        <p:nvSpPr>
          <p:cNvPr id="26637" name="CasellaDiTesto 26">
            <a:extLst>
              <a:ext uri="{FF2B5EF4-FFF2-40B4-BE49-F238E27FC236}">
                <a16:creationId xmlns:a16="http://schemas.microsoft.com/office/drawing/2014/main" id="{3D5C4A0C-B627-FE4D-BE8C-832D9EDC17B2}"/>
              </a:ext>
            </a:extLst>
          </p:cNvPr>
          <p:cNvSpPr txBox="1">
            <a:spLocks noChangeArrowheads="1"/>
          </p:cNvSpPr>
          <p:nvPr/>
        </p:nvSpPr>
        <p:spPr bwMode="auto">
          <a:xfrm>
            <a:off x="1530350" y="2527301"/>
            <a:ext cx="2971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600" b="1" i="1">
                <a:solidFill>
                  <a:srgbClr val="336699"/>
                </a:solidFill>
                <a:latin typeface="Arial" panose="020B0604020202020204" pitchFamily="34" charset="0"/>
                <a:cs typeface="Arial" panose="020B0604020202020204" pitchFamily="34" charset="0"/>
              </a:rPr>
              <a:t>In sintesi come la Fondazione Enpam intende rispondere, in forma integrata e nel solco delle attività statuarie, alle difficoltà che nell’attuale crisi investono i medici, avviando un’assistenza strategica ed integrata. </a:t>
            </a:r>
          </a:p>
        </p:txBody>
      </p:sp>
      <p:pic>
        <p:nvPicPr>
          <p:cNvPr id="26638" name="Immagine 28">
            <a:extLst>
              <a:ext uri="{FF2B5EF4-FFF2-40B4-BE49-F238E27FC236}">
                <a16:creationId xmlns:a16="http://schemas.microsoft.com/office/drawing/2014/main" id="{42EF977A-A9B8-474B-A81F-62E3C6AF0EF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30350" y="0"/>
            <a:ext cx="129698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Immagine 29">
            <a:extLst>
              <a:ext uri="{FF2B5EF4-FFF2-40B4-BE49-F238E27FC236}">
                <a16:creationId xmlns:a16="http://schemas.microsoft.com/office/drawing/2014/main" id="{ED5567E7-9D92-EF40-B94B-F94D83DDDBE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58164" y="0"/>
            <a:ext cx="2249487"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277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2DDE8402-3A1C-D342-A151-20855B37BE18}"/>
              </a:ext>
            </a:extLst>
          </p:cNvPr>
          <p:cNvSpPr txBox="1">
            <a:spLocks noChangeArrowheads="1"/>
          </p:cNvSpPr>
          <p:nvPr/>
        </p:nvSpPr>
        <p:spPr bwMode="auto">
          <a:xfrm>
            <a:off x="2667000" y="857251"/>
            <a:ext cx="60007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br>
              <a:rPr lang="it-IT" altLang="it-IT" sz="2100">
                <a:solidFill>
                  <a:srgbClr val="000066"/>
                </a:solidFill>
                <a:latin typeface="Garamond" panose="02020404030301010803" pitchFamily="18" charset="0"/>
              </a:rPr>
            </a:br>
            <a:endParaRPr lang="it-IT" altLang="it-IT" sz="2100">
              <a:solidFill>
                <a:srgbClr val="000066"/>
              </a:solidFill>
              <a:latin typeface="Garamond" panose="02020404030301010803" pitchFamily="18" charset="0"/>
            </a:endParaRPr>
          </a:p>
        </p:txBody>
      </p:sp>
      <p:sp>
        <p:nvSpPr>
          <p:cNvPr id="5" name="Rectangle 3">
            <a:extLst>
              <a:ext uri="{FF2B5EF4-FFF2-40B4-BE49-F238E27FC236}">
                <a16:creationId xmlns:a16="http://schemas.microsoft.com/office/drawing/2014/main" id="{C0B10C86-04B6-E74A-867E-C63E29696E6E}"/>
              </a:ext>
            </a:extLst>
          </p:cNvPr>
          <p:cNvSpPr txBox="1">
            <a:spLocks noChangeArrowheads="1"/>
          </p:cNvSpPr>
          <p:nvPr/>
        </p:nvSpPr>
        <p:spPr>
          <a:xfrm>
            <a:off x="2332038" y="1841501"/>
            <a:ext cx="7561262" cy="4754563"/>
          </a:xfrm>
          <a:prstGeom prst="rect">
            <a:avLst/>
          </a:prstGeom>
          <a:noFill/>
          <a:ln w="57150">
            <a:solidFill>
              <a:srgbClr val="FFCC00"/>
            </a:solidFill>
          </a:ln>
        </p:spPr>
        <p:txBody>
          <a:bodyPr>
            <a:normAutofit/>
          </a:bodyPr>
          <a:lstStyle>
            <a:lvl1pPr marL="204788" indent="-204788">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spcBef>
                <a:spcPct val="20000"/>
              </a:spcBef>
              <a:buClr>
                <a:srgbClr val="9BBB59"/>
              </a:buClr>
              <a:buFont typeface="Arial" panose="020B0604020202020204" pitchFamily="34" charset="0"/>
              <a:buNone/>
              <a:defRPr/>
            </a:pPr>
            <a:endParaRPr lang="it-IT" altLang="it-IT" sz="1500" b="1">
              <a:solidFill>
                <a:srgbClr val="FFFF00"/>
              </a:solidFill>
              <a:effectLst>
                <a:outerShdw blurRad="38100" dist="38100" dir="2700000" algn="tl">
                  <a:srgbClr val="C0C0C0"/>
                </a:outerShdw>
              </a:effectLst>
              <a:latin typeface="Berlin Sans FB Demi" panose="020E0802020502020306" pitchFamily="34" charset="77"/>
            </a:endParaRPr>
          </a:p>
          <a:p>
            <a:pPr eaLnBrk="1" hangingPunct="1">
              <a:lnSpc>
                <a:spcPct val="90000"/>
              </a:lnSpc>
              <a:spcBef>
                <a:spcPct val="20000"/>
              </a:spcBef>
              <a:buClr>
                <a:srgbClr val="FFCC00"/>
              </a:buClr>
              <a:buFont typeface="Wingdings" pitchFamily="2" charset="2"/>
              <a:buChar char="v"/>
              <a:defRPr/>
            </a:pPr>
            <a:r>
              <a:rPr lang="it-IT" altLang="it-IT" sz="2100">
                <a:solidFill>
                  <a:srgbClr val="376092"/>
                </a:solidFill>
                <a:latin typeface="Arial" panose="020B0604020202020204" pitchFamily="34" charset="0"/>
                <a:cs typeface="Arial" panose="020B0604020202020204" pitchFamily="34" charset="0"/>
              </a:rPr>
              <a:t>Il 21 settembre 1996 viene costituito da ANDI FondoDentisti.</a:t>
            </a:r>
          </a:p>
          <a:p>
            <a:pPr eaLnBrk="1" hangingPunct="1">
              <a:lnSpc>
                <a:spcPct val="90000"/>
              </a:lnSpc>
              <a:spcBef>
                <a:spcPct val="20000"/>
              </a:spcBef>
              <a:buClr>
                <a:srgbClr val="CC9900"/>
              </a:buClr>
              <a:buFont typeface="Arial" panose="020B0604020202020204" pitchFamily="34" charset="0"/>
              <a:buNone/>
              <a:defRPr/>
            </a:pPr>
            <a:endParaRPr lang="it-IT" altLang="it-IT" sz="2100">
              <a:solidFill>
                <a:srgbClr val="376092"/>
              </a:solidFill>
              <a:latin typeface="Arial" panose="020B0604020202020204" pitchFamily="34" charset="0"/>
              <a:cs typeface="Arial" panose="020B0604020202020204" pitchFamily="34" charset="0"/>
            </a:endParaRPr>
          </a:p>
          <a:p>
            <a:pPr eaLnBrk="1" hangingPunct="1">
              <a:lnSpc>
                <a:spcPct val="90000"/>
              </a:lnSpc>
              <a:spcBef>
                <a:spcPct val="20000"/>
              </a:spcBef>
              <a:buClr>
                <a:srgbClr val="FFCC00"/>
              </a:buClr>
              <a:buFont typeface="Wingdings" pitchFamily="2" charset="2"/>
              <a:buChar char="v"/>
              <a:defRPr/>
            </a:pPr>
            <a:r>
              <a:rPr lang="it-IT" altLang="it-IT" sz="2100">
                <a:solidFill>
                  <a:srgbClr val="376092"/>
                </a:solidFill>
                <a:latin typeface="Arial" panose="020B0604020202020204" pitchFamily="34" charset="0"/>
                <a:cs typeface="Arial" panose="020B0604020202020204" pitchFamily="34" charset="0"/>
              </a:rPr>
              <a:t>La legge 23 agosto 2004 n. 243 consente alle casse privatizzate di promuovere la costituzione di fondi pensione complementare chiusi.</a:t>
            </a:r>
          </a:p>
          <a:p>
            <a:pPr eaLnBrk="1" hangingPunct="1">
              <a:lnSpc>
                <a:spcPct val="90000"/>
              </a:lnSpc>
              <a:spcBef>
                <a:spcPct val="20000"/>
              </a:spcBef>
              <a:buClr>
                <a:srgbClr val="CC9900"/>
              </a:buClr>
              <a:buFont typeface="Wingdings" pitchFamily="2" charset="2"/>
              <a:buChar char="v"/>
              <a:defRPr/>
            </a:pPr>
            <a:endParaRPr lang="it-IT" altLang="it-IT" sz="2100">
              <a:solidFill>
                <a:srgbClr val="376092"/>
              </a:solidFill>
              <a:latin typeface="Arial" panose="020B0604020202020204" pitchFamily="34" charset="0"/>
              <a:cs typeface="Arial" panose="020B0604020202020204" pitchFamily="34" charset="0"/>
            </a:endParaRPr>
          </a:p>
          <a:p>
            <a:pPr algn="ctr" eaLnBrk="1" hangingPunct="1">
              <a:lnSpc>
                <a:spcPct val="90000"/>
              </a:lnSpc>
              <a:spcBef>
                <a:spcPct val="20000"/>
              </a:spcBef>
              <a:buClr>
                <a:srgbClr val="9BBB59"/>
              </a:buClr>
              <a:buFont typeface="Arial" panose="020B0604020202020204" pitchFamily="34" charset="0"/>
              <a:buNone/>
              <a:defRPr/>
            </a:pPr>
            <a:r>
              <a:rPr lang="it-IT" altLang="it-IT" sz="2100" b="1">
                <a:solidFill>
                  <a:srgbClr val="376092"/>
                </a:solidFill>
                <a:latin typeface="Arial" panose="020B0604020202020204" pitchFamily="34" charset="0"/>
                <a:cs typeface="Arial" panose="020B0604020202020204" pitchFamily="34" charset="0"/>
              </a:rPr>
              <a:t>ENPAM chiede a FondoDentisti di poter allargare la base </a:t>
            </a:r>
          </a:p>
          <a:p>
            <a:pPr algn="ctr" eaLnBrk="1" hangingPunct="1">
              <a:lnSpc>
                <a:spcPct val="90000"/>
              </a:lnSpc>
              <a:spcBef>
                <a:spcPct val="20000"/>
              </a:spcBef>
              <a:buClr>
                <a:srgbClr val="9BBB59"/>
              </a:buClr>
              <a:buFont typeface="Arial" panose="020B0604020202020204" pitchFamily="34" charset="0"/>
              <a:buNone/>
              <a:defRPr/>
            </a:pPr>
            <a:r>
              <a:rPr lang="it-IT" altLang="it-IT" sz="2100" b="1">
                <a:solidFill>
                  <a:srgbClr val="376092"/>
                </a:solidFill>
                <a:latin typeface="Arial" panose="020B0604020202020204" pitchFamily="34" charset="0"/>
                <a:cs typeface="Arial" panose="020B0604020202020204" pitchFamily="34" charset="0"/>
              </a:rPr>
              <a:t>degli aderenti a tutti gli i propri iscritti.</a:t>
            </a:r>
          </a:p>
          <a:p>
            <a:pPr algn="ctr" eaLnBrk="1" hangingPunct="1">
              <a:lnSpc>
                <a:spcPct val="90000"/>
              </a:lnSpc>
              <a:spcBef>
                <a:spcPct val="20000"/>
              </a:spcBef>
              <a:buClr>
                <a:srgbClr val="9BBB59"/>
              </a:buClr>
              <a:buFont typeface="Arial" panose="020B0604020202020204" pitchFamily="34" charset="0"/>
              <a:buNone/>
              <a:defRPr/>
            </a:pPr>
            <a:r>
              <a:rPr lang="it-IT" altLang="it-IT" sz="2100">
                <a:solidFill>
                  <a:srgbClr val="376092"/>
                </a:solidFill>
                <a:latin typeface="Arial" panose="020B0604020202020204" pitchFamily="34" charset="0"/>
                <a:cs typeface="Arial" panose="020B0604020202020204" pitchFamily="34" charset="0"/>
              </a:rPr>
              <a:t>	Il 16 giugno 2007 FondoDentisti diventa</a:t>
            </a:r>
          </a:p>
          <a:p>
            <a:pPr algn="ctr" eaLnBrk="1" hangingPunct="1">
              <a:lnSpc>
                <a:spcPct val="90000"/>
              </a:lnSpc>
              <a:spcBef>
                <a:spcPct val="20000"/>
              </a:spcBef>
              <a:buClr>
                <a:srgbClr val="9BBB59"/>
              </a:buClr>
              <a:buFont typeface="Arial" panose="020B0604020202020204" pitchFamily="34" charset="0"/>
              <a:buNone/>
              <a:defRPr/>
            </a:pPr>
            <a:r>
              <a:rPr lang="it-IT" altLang="it-IT" sz="2100">
                <a:solidFill>
                  <a:srgbClr val="376092"/>
                </a:solidFill>
                <a:latin typeface="Arial" panose="020B0604020202020204" pitchFamily="34" charset="0"/>
                <a:cs typeface="Arial" panose="020B0604020202020204" pitchFamily="34" charset="0"/>
              </a:rPr>
              <a:t>associazione fondo pensione complementare a capitalizzazione per gli esercenti le professioni sanitarie</a:t>
            </a:r>
            <a:br>
              <a:rPr lang="it-IT" altLang="it-IT" sz="2100">
                <a:latin typeface="Arial" panose="020B0604020202020204" pitchFamily="34" charset="0"/>
                <a:cs typeface="Arial" panose="020B0604020202020204" pitchFamily="34" charset="0"/>
              </a:rPr>
            </a:br>
            <a:r>
              <a:rPr lang="it-IT" altLang="it-IT" sz="2100">
                <a:latin typeface="Arial" panose="020B0604020202020204" pitchFamily="34" charset="0"/>
                <a:cs typeface="Arial" panose="020B0604020202020204" pitchFamily="34" charset="0"/>
              </a:rPr>
              <a:t> </a:t>
            </a:r>
            <a:r>
              <a:rPr lang="it-IT" altLang="it-IT" sz="2800" b="1">
                <a:solidFill>
                  <a:srgbClr val="376092"/>
                </a:solidFill>
                <a:latin typeface="Arial" panose="020B0604020202020204" pitchFamily="34" charset="0"/>
                <a:cs typeface="Arial" panose="020B0604020202020204" pitchFamily="34" charset="0"/>
              </a:rPr>
              <a:t>FondoSanità</a:t>
            </a:r>
            <a:endParaRPr lang="it-IT" altLang="it-IT" sz="2100" b="1">
              <a:solidFill>
                <a:srgbClr val="376092"/>
              </a:solidFill>
              <a:latin typeface="Arial" panose="020B0604020202020204" pitchFamily="34" charset="0"/>
              <a:cs typeface="Arial" panose="020B0604020202020204" pitchFamily="34" charset="0"/>
            </a:endParaRPr>
          </a:p>
          <a:p>
            <a:pPr algn="ctr" eaLnBrk="1" hangingPunct="1">
              <a:lnSpc>
                <a:spcPct val="90000"/>
              </a:lnSpc>
              <a:spcBef>
                <a:spcPct val="20000"/>
              </a:spcBef>
              <a:buClr>
                <a:srgbClr val="9BBB59"/>
              </a:buClr>
              <a:buFont typeface="Arial" panose="020B0604020202020204" pitchFamily="34" charset="0"/>
              <a:buNone/>
              <a:defRPr/>
            </a:pPr>
            <a:endParaRPr lang="it-IT" altLang="it-IT" sz="1500" b="1">
              <a:solidFill>
                <a:srgbClr val="FFFF00"/>
              </a:solidFill>
              <a:effectLst>
                <a:outerShdw blurRad="38100" dist="38100" dir="2700000" algn="tl">
                  <a:srgbClr val="C0C0C0"/>
                </a:outerShdw>
              </a:effectLst>
              <a:latin typeface="Berlin Sans FB Demi" panose="020E0802020502020306" pitchFamily="34" charset="77"/>
            </a:endParaRPr>
          </a:p>
          <a:p>
            <a:pPr algn="ctr" eaLnBrk="1" hangingPunct="1">
              <a:lnSpc>
                <a:spcPct val="90000"/>
              </a:lnSpc>
              <a:spcBef>
                <a:spcPct val="20000"/>
              </a:spcBef>
              <a:buClr>
                <a:srgbClr val="9BBB59"/>
              </a:buClr>
              <a:buFont typeface="Arial" panose="020B0604020202020204" pitchFamily="34" charset="0"/>
              <a:buNone/>
              <a:defRPr/>
            </a:pPr>
            <a:endParaRPr lang="it-IT" altLang="it-IT" sz="2100" b="1">
              <a:effectLst>
                <a:outerShdw blurRad="38100" dist="38100" dir="2700000" algn="tl">
                  <a:srgbClr val="C0C0C0"/>
                </a:outerShdw>
              </a:effectLst>
              <a:latin typeface="Berlin Sans FB Demi" panose="020E0802020502020306" pitchFamily="34" charset="77"/>
            </a:endParaRPr>
          </a:p>
          <a:p>
            <a:pPr algn="ctr" eaLnBrk="1" hangingPunct="1">
              <a:lnSpc>
                <a:spcPct val="90000"/>
              </a:lnSpc>
              <a:spcBef>
                <a:spcPct val="20000"/>
              </a:spcBef>
              <a:buClr>
                <a:srgbClr val="9BBB59"/>
              </a:buClr>
              <a:buFont typeface="Arial" panose="020B0604020202020204" pitchFamily="34" charset="0"/>
              <a:buNone/>
              <a:defRPr/>
            </a:pPr>
            <a:endParaRPr lang="it-IT" altLang="it-IT" sz="2100" b="1">
              <a:effectLst>
                <a:outerShdw blurRad="38100" dist="38100" dir="2700000" algn="tl">
                  <a:srgbClr val="C0C0C0"/>
                </a:outerShdw>
              </a:effectLst>
              <a:latin typeface="Berlin Sans FB Demi" panose="020E0802020502020306" pitchFamily="34" charset="77"/>
            </a:endParaRPr>
          </a:p>
          <a:p>
            <a:pPr eaLnBrk="1" hangingPunct="1">
              <a:lnSpc>
                <a:spcPct val="90000"/>
              </a:lnSpc>
              <a:spcBef>
                <a:spcPct val="20000"/>
              </a:spcBef>
              <a:buClr>
                <a:srgbClr val="9BBB59"/>
              </a:buClr>
              <a:buFont typeface="Arial" panose="020B0604020202020204" pitchFamily="34" charset="0"/>
              <a:buNone/>
              <a:defRPr/>
            </a:pPr>
            <a:endParaRPr lang="it-IT" altLang="it-IT" sz="1500" b="1">
              <a:solidFill>
                <a:srgbClr val="FFFF00"/>
              </a:solidFill>
              <a:effectLst>
                <a:outerShdw blurRad="38100" dist="38100" dir="2700000" algn="tl">
                  <a:srgbClr val="C0C0C0"/>
                </a:outerShdw>
              </a:effectLst>
              <a:latin typeface="Berlin Sans FB Demi" panose="020E0802020502020306" pitchFamily="34" charset="77"/>
            </a:endParaRPr>
          </a:p>
          <a:p>
            <a:pPr eaLnBrk="1" hangingPunct="1">
              <a:lnSpc>
                <a:spcPct val="90000"/>
              </a:lnSpc>
              <a:spcBef>
                <a:spcPct val="20000"/>
              </a:spcBef>
              <a:buClr>
                <a:srgbClr val="9BBB59"/>
              </a:buClr>
              <a:buFont typeface="Arial" panose="020B0604020202020204" pitchFamily="34" charset="0"/>
              <a:buNone/>
              <a:defRPr/>
            </a:pPr>
            <a:endParaRPr lang="it-IT" altLang="it-IT" sz="1500" b="1">
              <a:solidFill>
                <a:srgbClr val="FFFF00"/>
              </a:solidFill>
              <a:effectLst>
                <a:outerShdw blurRad="38100" dist="38100" dir="2700000" algn="tl">
                  <a:srgbClr val="C0C0C0"/>
                </a:outerShdw>
              </a:effectLst>
              <a:latin typeface="Berlin Sans FB Demi" panose="020E0802020502020306" pitchFamily="34" charset="77"/>
            </a:endParaRPr>
          </a:p>
          <a:p>
            <a:pPr algn="ctr" eaLnBrk="1" hangingPunct="1">
              <a:lnSpc>
                <a:spcPct val="90000"/>
              </a:lnSpc>
              <a:spcBef>
                <a:spcPct val="20000"/>
              </a:spcBef>
              <a:buClr>
                <a:srgbClr val="9BBB59"/>
              </a:buClr>
              <a:buFont typeface="Arial" panose="020B0604020202020204" pitchFamily="34" charset="0"/>
              <a:buNone/>
              <a:defRPr/>
            </a:pPr>
            <a:endParaRPr lang="it-IT" altLang="it-IT" b="1">
              <a:solidFill>
                <a:srgbClr val="FF0000"/>
              </a:solidFill>
              <a:effectLst>
                <a:outerShdw blurRad="38100" dist="38100" dir="2700000" algn="tl">
                  <a:srgbClr val="C0C0C0"/>
                </a:outerShdw>
              </a:effectLst>
              <a:latin typeface="Comic Sans MS" panose="030F0902030302020204" pitchFamily="66" charset="0"/>
            </a:endParaRPr>
          </a:p>
        </p:txBody>
      </p:sp>
      <p:sp>
        <p:nvSpPr>
          <p:cNvPr id="7" name="Freccia a destra 6">
            <a:extLst>
              <a:ext uri="{FF2B5EF4-FFF2-40B4-BE49-F238E27FC236}">
                <a16:creationId xmlns:a16="http://schemas.microsoft.com/office/drawing/2014/main" id="{DE960280-1C30-1842-8263-D0B30D82DFC3}"/>
              </a:ext>
            </a:extLst>
          </p:cNvPr>
          <p:cNvSpPr/>
          <p:nvPr/>
        </p:nvSpPr>
        <p:spPr>
          <a:xfrm>
            <a:off x="3965576" y="965201"/>
            <a:ext cx="301625" cy="20161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t-IT" sz="1350" kern="0">
              <a:solidFill>
                <a:prstClr val="white"/>
              </a:solidFill>
              <a:latin typeface="Tw Cen MT" panose="020B0602020104020603"/>
            </a:endParaRPr>
          </a:p>
        </p:txBody>
      </p:sp>
      <p:sp>
        <p:nvSpPr>
          <p:cNvPr id="8" name="Freccia a destra 7">
            <a:extLst>
              <a:ext uri="{FF2B5EF4-FFF2-40B4-BE49-F238E27FC236}">
                <a16:creationId xmlns:a16="http://schemas.microsoft.com/office/drawing/2014/main" id="{B9B88EE2-6C00-5C43-854A-46A8CD4E0370}"/>
              </a:ext>
            </a:extLst>
          </p:cNvPr>
          <p:cNvSpPr/>
          <p:nvPr/>
        </p:nvSpPr>
        <p:spPr>
          <a:xfrm>
            <a:off x="6111876" y="976313"/>
            <a:ext cx="301625" cy="20161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t-IT" sz="1350" kern="0">
              <a:solidFill>
                <a:prstClr val="white"/>
              </a:solidFill>
              <a:latin typeface="Tw Cen MT" panose="020B0602020104020603"/>
            </a:endParaRPr>
          </a:p>
        </p:txBody>
      </p:sp>
      <p:sp>
        <p:nvSpPr>
          <p:cNvPr id="9" name="Freccia a destra 8">
            <a:extLst>
              <a:ext uri="{FF2B5EF4-FFF2-40B4-BE49-F238E27FC236}">
                <a16:creationId xmlns:a16="http://schemas.microsoft.com/office/drawing/2014/main" id="{54E548DA-B480-F341-BAA6-963AFC3E775E}"/>
              </a:ext>
            </a:extLst>
          </p:cNvPr>
          <p:cNvSpPr/>
          <p:nvPr/>
        </p:nvSpPr>
        <p:spPr>
          <a:xfrm>
            <a:off x="8437564" y="976313"/>
            <a:ext cx="301625" cy="20161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it-IT" sz="1350" kern="0" dirty="0">
              <a:solidFill>
                <a:prstClr val="white"/>
              </a:solidFill>
              <a:latin typeface="Tw Cen MT" panose="020B0602020104020603"/>
            </a:endParaRPr>
          </a:p>
        </p:txBody>
      </p:sp>
      <p:pic>
        <p:nvPicPr>
          <p:cNvPr id="27655" name="Immagine 9">
            <a:extLst>
              <a:ext uri="{FF2B5EF4-FFF2-40B4-BE49-F238E27FC236}">
                <a16:creationId xmlns:a16="http://schemas.microsoft.com/office/drawing/2014/main" id="{C66C0D57-9890-A547-A697-FA205AF4CC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40789" y="633414"/>
            <a:ext cx="12652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Immagine 10">
            <a:extLst>
              <a:ext uri="{FF2B5EF4-FFF2-40B4-BE49-F238E27FC236}">
                <a16:creationId xmlns:a16="http://schemas.microsoft.com/office/drawing/2014/main" id="{A999FCD5-F1EC-594E-8077-E3123463D5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3889" y="620713"/>
            <a:ext cx="205263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Immagine 11">
            <a:extLst>
              <a:ext uri="{FF2B5EF4-FFF2-40B4-BE49-F238E27FC236}">
                <a16:creationId xmlns:a16="http://schemas.microsoft.com/office/drawing/2014/main" id="{8247FF56-8CF0-314B-854B-1257D38C58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5414" y="633414"/>
            <a:ext cx="19208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668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4385A7-5B5A-DABD-0A6F-48C846DB8796}"/>
              </a:ext>
            </a:extLst>
          </p:cNvPr>
          <p:cNvSpPr>
            <a:spLocks noGrp="1"/>
          </p:cNvSpPr>
          <p:nvPr>
            <p:ph type="title"/>
          </p:nvPr>
        </p:nvSpPr>
        <p:spPr>
          <a:xfrm>
            <a:off x="852948" y="176981"/>
            <a:ext cx="10515600" cy="1764429"/>
          </a:xfrm>
        </p:spPr>
        <p:txBody>
          <a:bodyPr>
            <a:normAutofit fontScale="90000"/>
          </a:bodyPr>
          <a:lstStyle/>
          <a:p>
            <a:r>
              <a:rPr lang="it-IT" sz="4400" b="1" dirty="0">
                <a:solidFill>
                  <a:schemeClr val="accent1">
                    <a:lumMod val="75000"/>
                  </a:schemeClr>
                </a:solidFill>
                <a:latin typeface="+mn-lt"/>
                <a:cs typeface="Arial" panose="020B0604020202020204" pitchFamily="34" charset="0"/>
              </a:rPr>
              <a:t>POTENZIALI ADERENTI: </a:t>
            </a:r>
            <a:br>
              <a:rPr lang="it-IT" sz="6000" b="1" dirty="0">
                <a:solidFill>
                  <a:srgbClr val="FFCC00"/>
                </a:solidFill>
                <a:latin typeface="+mn-lt"/>
                <a:cs typeface="Comic Sans MS"/>
              </a:rPr>
            </a:br>
            <a:r>
              <a:rPr lang="it-IT" dirty="0">
                <a:solidFill>
                  <a:srgbClr val="0070C0"/>
                </a:solidFill>
                <a:latin typeface="+mn-lt"/>
                <a:cs typeface="Comic Sans MS"/>
              </a:rPr>
              <a:t>gli esercenti le professioni sanitarie</a:t>
            </a:r>
            <a:br>
              <a:rPr lang="it-IT" sz="6000" i="1" dirty="0">
                <a:solidFill>
                  <a:srgbClr val="FFCC00"/>
                </a:solidFill>
                <a:latin typeface="+mn-lt"/>
                <a:cs typeface="Comic Sans MS"/>
              </a:rPr>
            </a:br>
            <a:endParaRPr lang="it-IT"/>
          </a:p>
        </p:txBody>
      </p:sp>
      <p:graphicFrame>
        <p:nvGraphicFramePr>
          <p:cNvPr id="4" name="Segnaposto contenuto 3">
            <a:extLst>
              <a:ext uri="{FF2B5EF4-FFF2-40B4-BE49-F238E27FC236}">
                <a16:creationId xmlns:a16="http://schemas.microsoft.com/office/drawing/2014/main" id="{13736B0C-8B62-941F-45DB-58C5E65030FC}"/>
              </a:ext>
            </a:extLst>
          </p:cNvPr>
          <p:cNvGraphicFramePr>
            <a:graphicFrameLocks noGrp="1"/>
          </p:cNvGraphicFramePr>
          <p:nvPr>
            <p:ph idx="1"/>
            <p:extLst>
              <p:ext uri="{D42A27DB-BD31-4B8C-83A1-F6EECF244321}">
                <p14:modId xmlns:p14="http://schemas.microsoft.com/office/powerpoint/2010/main" val="1005888002"/>
              </p:ext>
            </p:extLst>
          </p:nvPr>
        </p:nvGraphicFramePr>
        <p:xfrm>
          <a:off x="838200" y="1825625"/>
          <a:ext cx="10515600" cy="4693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1009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4F76C6-FA85-3284-5F72-7679CD2CEFB5}"/>
              </a:ext>
            </a:extLst>
          </p:cNvPr>
          <p:cNvSpPr>
            <a:spLocks noGrp="1"/>
          </p:cNvSpPr>
          <p:nvPr>
            <p:ph type="title"/>
          </p:nvPr>
        </p:nvSpPr>
        <p:spPr>
          <a:xfrm>
            <a:off x="882445" y="221227"/>
            <a:ext cx="10515600" cy="2103642"/>
          </a:xfrm>
        </p:spPr>
        <p:txBody>
          <a:bodyPr>
            <a:normAutofit fontScale="90000"/>
          </a:bodyPr>
          <a:lstStyle/>
          <a:p>
            <a:r>
              <a:rPr lang="it-IT" sz="3600" dirty="0">
                <a:solidFill>
                  <a:schemeClr val="accent1">
                    <a:lumMod val="75000"/>
                  </a:schemeClr>
                </a:solidFill>
                <a:latin typeface="Arial" panose="020B0604020202020204" pitchFamily="34" charset="0"/>
                <a:cs typeface="Arial" panose="020B0604020202020204" pitchFamily="34" charset="0"/>
              </a:rPr>
              <a:t>A seguito di modifiche statutarie approvate di recente dalla COVIP, la possibilità di adesione al Fondo è stata estesa a: </a:t>
            </a:r>
            <a:br>
              <a:rPr lang="it-IT" sz="4400" dirty="0">
                <a:solidFill>
                  <a:schemeClr val="accent1">
                    <a:lumMod val="75000"/>
                  </a:schemeClr>
                </a:solidFill>
                <a:latin typeface="Arial" panose="020B0604020202020204" pitchFamily="34" charset="0"/>
                <a:cs typeface="Arial" panose="020B0604020202020204" pitchFamily="34" charset="0"/>
              </a:rPr>
            </a:br>
            <a:endParaRPr lang="it-IT"/>
          </a:p>
        </p:txBody>
      </p:sp>
      <p:graphicFrame>
        <p:nvGraphicFramePr>
          <p:cNvPr id="6" name="Segnaposto contenuto 3">
            <a:extLst>
              <a:ext uri="{FF2B5EF4-FFF2-40B4-BE49-F238E27FC236}">
                <a16:creationId xmlns:a16="http://schemas.microsoft.com/office/drawing/2014/main" id="{50DDE966-2113-B845-42ED-D59F3C50A873}"/>
              </a:ext>
            </a:extLst>
          </p:cNvPr>
          <p:cNvGraphicFramePr>
            <a:graphicFrameLocks noGrp="1"/>
          </p:cNvGraphicFramePr>
          <p:nvPr>
            <p:ph idx="1"/>
            <p:extLst>
              <p:ext uri="{D42A27DB-BD31-4B8C-83A1-F6EECF244321}">
                <p14:modId xmlns:p14="http://schemas.microsoft.com/office/powerpoint/2010/main" val="1446857051"/>
              </p:ext>
            </p:extLst>
          </p:nvPr>
        </p:nvGraphicFramePr>
        <p:xfrm>
          <a:off x="2381810" y="181404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423859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54692</TotalTime>
  <Words>4276</Words>
  <Application>Microsoft Office PowerPoint</Application>
  <PresentationFormat>Widescreen</PresentationFormat>
  <Paragraphs>794</Paragraphs>
  <Slides>54</Slides>
  <Notes>29</Notes>
  <HiddenSlides>0</HiddenSlides>
  <MMClips>0</MMClips>
  <ScaleCrop>false</ScaleCrop>
  <HeadingPairs>
    <vt:vector size="6" baseType="variant">
      <vt:variant>
        <vt:lpstr>Caratteri utilizzati</vt:lpstr>
      </vt:variant>
      <vt:variant>
        <vt:i4>19</vt:i4>
      </vt:variant>
      <vt:variant>
        <vt:lpstr>Tema</vt:lpstr>
      </vt:variant>
      <vt:variant>
        <vt:i4>1</vt:i4>
      </vt:variant>
      <vt:variant>
        <vt:lpstr>Titoli diapositive</vt:lpstr>
      </vt:variant>
      <vt:variant>
        <vt:i4>54</vt:i4>
      </vt:variant>
    </vt:vector>
  </HeadingPairs>
  <TitlesOfParts>
    <vt:vector size="74" baseType="lpstr">
      <vt:lpstr>Arial</vt:lpstr>
      <vt:lpstr>Arial,Bold</vt:lpstr>
      <vt:lpstr>Berlin Sans FB Demi</vt:lpstr>
      <vt:lpstr>BreraCondensed-Regular</vt:lpstr>
      <vt:lpstr>Calibri</vt:lpstr>
      <vt:lpstr>Calibri Light</vt:lpstr>
      <vt:lpstr>Comic Sans MS</vt:lpstr>
      <vt:lpstr>Constantia</vt:lpstr>
      <vt:lpstr>Garamond</vt:lpstr>
      <vt:lpstr>Helvetica Neue</vt:lpstr>
      <vt:lpstr>Roboto</vt:lpstr>
      <vt:lpstr>SolferinoText-Light</vt:lpstr>
      <vt:lpstr>Times New Roman</vt:lpstr>
      <vt:lpstr>TimesNewRomanPS</vt:lpstr>
      <vt:lpstr>Tw Cen MT</vt:lpstr>
      <vt:lpstr>Verdana</vt:lpstr>
      <vt:lpstr>-webkit-standard</vt:lpstr>
      <vt:lpstr>Wingdings</vt:lpstr>
      <vt:lpstr>Wingdings 2</vt:lpstr>
      <vt:lpstr>Tema di Office</vt:lpstr>
      <vt:lpstr>Presentazione standard di PowerPoint</vt:lpstr>
      <vt:lpstr>Dal 1995 ad oggi innumerevoli sono state le riforme della previdenza in Italia</vt:lpstr>
      <vt:lpstr>La pensione dei medici italiani</vt:lpstr>
      <vt:lpstr>I due principali SISTEMI pensionistici in Italia </vt:lpstr>
      <vt:lpstr>                    Metodo CONTRIBUTIVO                                Il calcolo della pensione viene eseguito sul montante previdenziale: i contributi versati rivalutati. Al montante contributivo si applica il coefficiente di trasformazione che tiene conto dell’aspettativa di vita all’età del pensionamento</vt:lpstr>
      <vt:lpstr>Presentazione standard di PowerPoint</vt:lpstr>
      <vt:lpstr>Presentazione standard di PowerPoint</vt:lpstr>
      <vt:lpstr>POTENZIALI ADERENTI:  gli esercenti le professioni sanitarie </vt:lpstr>
      <vt:lpstr>A seguito di modifiche statutarie approvate di recente dalla COVIP, la possibilità di adesione al Fondo è stata estesa a:  </vt:lpstr>
      <vt:lpstr>Presentazione standard di PowerPoint</vt:lpstr>
      <vt:lpstr>Stima popolazione residente attesa per decadi</vt:lpstr>
      <vt:lpstr>Presentazione standard di PowerPoint</vt:lpstr>
      <vt:lpstr>Presentazione standard di PowerPoint</vt:lpstr>
      <vt:lpstr>Presentazione standard di PowerPoint</vt:lpstr>
      <vt:lpstr>CHI PAGHERA’ LE PENSIONI ?! Questione di sostenibilità strutturale del nostro paese</vt:lpstr>
      <vt:lpstr>Indice di vecchiaia 2002 - 2018</vt:lpstr>
      <vt:lpstr>… … e … … godercela!!!</vt:lpstr>
      <vt:lpstr>Presentazione standard di PowerPoint</vt:lpstr>
      <vt:lpstr>Rendimenti fondi ENPAM post riforma </vt:lpstr>
      <vt:lpstr>Presentazione standard di PowerPoint</vt:lpstr>
      <vt:lpstr>        Speranza di vita</vt:lpstr>
      <vt:lpstr>Presentazione standard di PowerPoint</vt:lpstr>
      <vt:lpstr>Presentazione standard di PowerPoint</vt:lpstr>
      <vt:lpstr>Presentazione standard di PowerPoint</vt:lpstr>
      <vt:lpstr>FISCO (quasi) AMICO</vt:lpstr>
      <vt:lpstr>Cosa è FondoSanità</vt:lpstr>
      <vt:lpstr>FondoSanità: FONDO MULTICOMPARTO</vt:lpstr>
      <vt:lpstr>LA CONTRIBUZIONE</vt:lpstr>
      <vt:lpstr> </vt:lpstr>
      <vt:lpstr>Presentazione standard di PowerPoint</vt:lpstr>
      <vt:lpstr>Alcune informazioni su FS:</vt:lpstr>
      <vt:lpstr>Presentazione standard di PowerPoint</vt:lpstr>
      <vt:lpstr> È possibile il trasferimento da altro Fondo  a FondoSanità? </vt:lpstr>
      <vt:lpstr>Commissioni di gestione finanziaria di FondoSanità:  </vt:lpstr>
      <vt:lpstr> </vt:lpstr>
      <vt:lpstr>   Generali               FondoSanità</vt:lpstr>
      <vt:lpstr>Presentazione standard di PowerPoint</vt:lpstr>
      <vt:lpstr>Presentazione standard di PowerPoint</vt:lpstr>
      <vt:lpstr>Inserto del 2 settembre 2019</vt:lpstr>
      <vt:lpstr>Presentazione standard di PowerPoint</vt:lpstr>
      <vt:lpstr>Presentazione standard di PowerPoint</vt:lpstr>
      <vt:lpstr>Media rendimenti ultimi 5 anni</vt:lpstr>
      <vt:lpstr>PERCHÈ SCEGLIERE UN FONDO CHIUSO?</vt:lpstr>
      <vt:lpstr>Il messaggio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Carlo Maria Teruzzi</dc:creator>
  <cp:lastModifiedBy>Laila Laghi</cp:lastModifiedBy>
  <cp:revision>39</cp:revision>
  <dcterms:created xsi:type="dcterms:W3CDTF">2019-12-19T23:49:17Z</dcterms:created>
  <dcterms:modified xsi:type="dcterms:W3CDTF">2023-12-04T08:06:39Z</dcterms:modified>
</cp:coreProperties>
</file>